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4" r:id="rId4"/>
    <p:sldId id="284" r:id="rId5"/>
    <p:sldId id="285" r:id="rId6"/>
    <p:sldId id="265" r:id="rId7"/>
    <p:sldId id="269" r:id="rId8"/>
    <p:sldId id="279" r:id="rId9"/>
    <p:sldId id="270" r:id="rId10"/>
    <p:sldId id="264" r:id="rId11"/>
    <p:sldId id="266" r:id="rId12"/>
    <p:sldId id="283" r:id="rId13"/>
    <p:sldId id="268" r:id="rId14"/>
    <p:sldId id="280" r:id="rId15"/>
    <p:sldId id="278" r:id="rId16"/>
    <p:sldId id="276" r:id="rId17"/>
    <p:sldId id="261" r:id="rId18"/>
    <p:sldId id="258" r:id="rId19"/>
    <p:sldId id="259" r:id="rId20"/>
    <p:sldId id="262" r:id="rId21"/>
    <p:sldId id="267" r:id="rId22"/>
    <p:sldId id="277" r:id="rId23"/>
    <p:sldId id="263" r:id="rId24"/>
    <p:sldId id="271" r:id="rId25"/>
    <p:sldId id="260" r:id="rId26"/>
    <p:sldId id="272" r:id="rId27"/>
    <p:sldId id="275" r:id="rId28"/>
    <p:sldId id="273" r:id="rId29"/>
    <p:sldId id="282" r:id="rId30"/>
    <p:sldId id="281" r:id="rId3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94660"/>
  </p:normalViewPr>
  <p:slideViewPr>
    <p:cSldViewPr snapToGrid="0">
      <p:cViewPr varScale="1">
        <p:scale>
          <a:sx n="159" d="100"/>
          <a:sy n="159" d="100"/>
        </p:scale>
        <p:origin x="2430"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6B45AC-A218-4A45-BCEC-712DDF8C158E}"/>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3DBE9916-6922-477E-B5CC-389A9B0435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D3835C8F-D802-47D4-8AE7-A522B41654CC}"/>
              </a:ext>
            </a:extLst>
          </p:cNvPr>
          <p:cNvSpPr>
            <a:spLocks noGrp="1"/>
          </p:cNvSpPr>
          <p:nvPr>
            <p:ph type="dt" sz="half" idx="10"/>
          </p:nvPr>
        </p:nvSpPr>
        <p:spPr/>
        <p:txBody>
          <a:bodyPr/>
          <a:lstStyle/>
          <a:p>
            <a:fld id="{FC50D99E-7B6C-417D-9A42-9AC72006CE91}" type="datetimeFigureOut">
              <a:rPr lang="de-DE" smtClean="0"/>
              <a:t>05.09.2022</a:t>
            </a:fld>
            <a:endParaRPr lang="de-DE"/>
          </a:p>
        </p:txBody>
      </p:sp>
      <p:sp>
        <p:nvSpPr>
          <p:cNvPr id="5" name="Fußzeilenplatzhalter 4">
            <a:extLst>
              <a:ext uri="{FF2B5EF4-FFF2-40B4-BE49-F238E27FC236}">
                <a16:creationId xmlns:a16="http://schemas.microsoft.com/office/drawing/2014/main" id="{194BD6C1-B2B6-48E7-A219-2BF53205F9A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42CA73A-E6AB-4D74-A1AC-7537651E2171}"/>
              </a:ext>
            </a:extLst>
          </p:cNvPr>
          <p:cNvSpPr>
            <a:spLocks noGrp="1"/>
          </p:cNvSpPr>
          <p:nvPr>
            <p:ph type="sldNum" sz="quarter" idx="12"/>
          </p:nvPr>
        </p:nvSpPr>
        <p:spPr/>
        <p:txBody>
          <a:bodyPr/>
          <a:lstStyle/>
          <a:p>
            <a:fld id="{550DC0C6-AD31-4729-BCFE-FD9F2112DBFB}" type="slidenum">
              <a:rPr lang="de-DE" smtClean="0"/>
              <a:t>‹Nr.›</a:t>
            </a:fld>
            <a:endParaRPr lang="de-DE"/>
          </a:p>
        </p:txBody>
      </p:sp>
    </p:spTree>
    <p:extLst>
      <p:ext uri="{BB962C8B-B14F-4D97-AF65-F5344CB8AC3E}">
        <p14:creationId xmlns:p14="http://schemas.microsoft.com/office/powerpoint/2010/main" val="3422998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CA3AE5-D699-4A4C-A2D2-D155F24552F4}"/>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CF8003F4-ED4B-4EFC-8DC9-64FD214610B2}"/>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D303002-7D82-4337-A46E-99A59DBA37BF}"/>
              </a:ext>
            </a:extLst>
          </p:cNvPr>
          <p:cNvSpPr>
            <a:spLocks noGrp="1"/>
          </p:cNvSpPr>
          <p:nvPr>
            <p:ph type="dt" sz="half" idx="10"/>
          </p:nvPr>
        </p:nvSpPr>
        <p:spPr/>
        <p:txBody>
          <a:bodyPr/>
          <a:lstStyle/>
          <a:p>
            <a:fld id="{FC50D99E-7B6C-417D-9A42-9AC72006CE91}" type="datetimeFigureOut">
              <a:rPr lang="de-DE" smtClean="0"/>
              <a:t>05.09.2022</a:t>
            </a:fld>
            <a:endParaRPr lang="de-DE"/>
          </a:p>
        </p:txBody>
      </p:sp>
      <p:sp>
        <p:nvSpPr>
          <p:cNvPr id="5" name="Fußzeilenplatzhalter 4">
            <a:extLst>
              <a:ext uri="{FF2B5EF4-FFF2-40B4-BE49-F238E27FC236}">
                <a16:creationId xmlns:a16="http://schemas.microsoft.com/office/drawing/2014/main" id="{A596EAE0-B226-4CCA-9116-AB13AE209FC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98CD7C7-A3B3-4C0D-AA4E-D841C86A484B}"/>
              </a:ext>
            </a:extLst>
          </p:cNvPr>
          <p:cNvSpPr>
            <a:spLocks noGrp="1"/>
          </p:cNvSpPr>
          <p:nvPr>
            <p:ph type="sldNum" sz="quarter" idx="12"/>
          </p:nvPr>
        </p:nvSpPr>
        <p:spPr/>
        <p:txBody>
          <a:bodyPr/>
          <a:lstStyle/>
          <a:p>
            <a:fld id="{550DC0C6-AD31-4729-BCFE-FD9F2112DBFB}" type="slidenum">
              <a:rPr lang="de-DE" smtClean="0"/>
              <a:t>‹Nr.›</a:t>
            </a:fld>
            <a:endParaRPr lang="de-DE"/>
          </a:p>
        </p:txBody>
      </p:sp>
    </p:spTree>
    <p:extLst>
      <p:ext uri="{BB962C8B-B14F-4D97-AF65-F5344CB8AC3E}">
        <p14:creationId xmlns:p14="http://schemas.microsoft.com/office/powerpoint/2010/main" val="2932451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F351E8D7-8FF3-493C-8549-F34AFCF0FEB8}"/>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9B5CE64B-5B15-4F93-B284-1C94A3F6DBE5}"/>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5A6C9AA-3459-47E8-B752-17CCA86BB06A}"/>
              </a:ext>
            </a:extLst>
          </p:cNvPr>
          <p:cNvSpPr>
            <a:spLocks noGrp="1"/>
          </p:cNvSpPr>
          <p:nvPr>
            <p:ph type="dt" sz="half" idx="10"/>
          </p:nvPr>
        </p:nvSpPr>
        <p:spPr/>
        <p:txBody>
          <a:bodyPr/>
          <a:lstStyle/>
          <a:p>
            <a:fld id="{FC50D99E-7B6C-417D-9A42-9AC72006CE91}" type="datetimeFigureOut">
              <a:rPr lang="de-DE" smtClean="0"/>
              <a:t>05.09.2022</a:t>
            </a:fld>
            <a:endParaRPr lang="de-DE"/>
          </a:p>
        </p:txBody>
      </p:sp>
      <p:sp>
        <p:nvSpPr>
          <p:cNvPr id="5" name="Fußzeilenplatzhalter 4">
            <a:extLst>
              <a:ext uri="{FF2B5EF4-FFF2-40B4-BE49-F238E27FC236}">
                <a16:creationId xmlns:a16="http://schemas.microsoft.com/office/drawing/2014/main" id="{F5C26488-DCD7-44A9-984B-1A8849782E4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5757866-06F9-445A-9DFA-0466194E0871}"/>
              </a:ext>
            </a:extLst>
          </p:cNvPr>
          <p:cNvSpPr>
            <a:spLocks noGrp="1"/>
          </p:cNvSpPr>
          <p:nvPr>
            <p:ph type="sldNum" sz="quarter" idx="12"/>
          </p:nvPr>
        </p:nvSpPr>
        <p:spPr/>
        <p:txBody>
          <a:bodyPr/>
          <a:lstStyle/>
          <a:p>
            <a:fld id="{550DC0C6-AD31-4729-BCFE-FD9F2112DBFB}" type="slidenum">
              <a:rPr lang="de-DE" smtClean="0"/>
              <a:t>‹Nr.›</a:t>
            </a:fld>
            <a:endParaRPr lang="de-DE"/>
          </a:p>
        </p:txBody>
      </p:sp>
    </p:spTree>
    <p:extLst>
      <p:ext uri="{BB962C8B-B14F-4D97-AF65-F5344CB8AC3E}">
        <p14:creationId xmlns:p14="http://schemas.microsoft.com/office/powerpoint/2010/main" val="4045073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AE2D80-DB83-464B-AA45-5C95E700BABF}"/>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34B446EB-4D65-4857-A4FB-B99454ABA385}"/>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09D4FB3-10B9-4549-B26D-8EBBD1FE1F4C}"/>
              </a:ext>
            </a:extLst>
          </p:cNvPr>
          <p:cNvSpPr>
            <a:spLocks noGrp="1"/>
          </p:cNvSpPr>
          <p:nvPr>
            <p:ph type="dt" sz="half" idx="10"/>
          </p:nvPr>
        </p:nvSpPr>
        <p:spPr/>
        <p:txBody>
          <a:bodyPr/>
          <a:lstStyle/>
          <a:p>
            <a:fld id="{FC50D99E-7B6C-417D-9A42-9AC72006CE91}" type="datetimeFigureOut">
              <a:rPr lang="de-DE" smtClean="0"/>
              <a:t>05.09.2022</a:t>
            </a:fld>
            <a:endParaRPr lang="de-DE"/>
          </a:p>
        </p:txBody>
      </p:sp>
      <p:sp>
        <p:nvSpPr>
          <p:cNvPr id="5" name="Fußzeilenplatzhalter 4">
            <a:extLst>
              <a:ext uri="{FF2B5EF4-FFF2-40B4-BE49-F238E27FC236}">
                <a16:creationId xmlns:a16="http://schemas.microsoft.com/office/drawing/2014/main" id="{47579EA1-8607-4D69-ACCF-4CB1F3B41EE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7DF5791-A2A9-4524-AD9A-9258884C13BF}"/>
              </a:ext>
            </a:extLst>
          </p:cNvPr>
          <p:cNvSpPr>
            <a:spLocks noGrp="1"/>
          </p:cNvSpPr>
          <p:nvPr>
            <p:ph type="sldNum" sz="quarter" idx="12"/>
          </p:nvPr>
        </p:nvSpPr>
        <p:spPr/>
        <p:txBody>
          <a:bodyPr/>
          <a:lstStyle/>
          <a:p>
            <a:fld id="{550DC0C6-AD31-4729-BCFE-FD9F2112DBFB}" type="slidenum">
              <a:rPr lang="de-DE" smtClean="0"/>
              <a:t>‹Nr.›</a:t>
            </a:fld>
            <a:endParaRPr lang="de-DE"/>
          </a:p>
        </p:txBody>
      </p:sp>
    </p:spTree>
    <p:extLst>
      <p:ext uri="{BB962C8B-B14F-4D97-AF65-F5344CB8AC3E}">
        <p14:creationId xmlns:p14="http://schemas.microsoft.com/office/powerpoint/2010/main" val="433278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442633-B144-4CB7-9404-94E08E8A58A8}"/>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2624F7E6-B850-49B8-9C73-FF58D97656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9DE46546-C2B5-4936-976B-7C9F8D68D439}"/>
              </a:ext>
            </a:extLst>
          </p:cNvPr>
          <p:cNvSpPr>
            <a:spLocks noGrp="1"/>
          </p:cNvSpPr>
          <p:nvPr>
            <p:ph type="dt" sz="half" idx="10"/>
          </p:nvPr>
        </p:nvSpPr>
        <p:spPr/>
        <p:txBody>
          <a:bodyPr/>
          <a:lstStyle/>
          <a:p>
            <a:fld id="{FC50D99E-7B6C-417D-9A42-9AC72006CE91}" type="datetimeFigureOut">
              <a:rPr lang="de-DE" smtClean="0"/>
              <a:t>05.09.2022</a:t>
            </a:fld>
            <a:endParaRPr lang="de-DE"/>
          </a:p>
        </p:txBody>
      </p:sp>
      <p:sp>
        <p:nvSpPr>
          <p:cNvPr id="5" name="Fußzeilenplatzhalter 4">
            <a:extLst>
              <a:ext uri="{FF2B5EF4-FFF2-40B4-BE49-F238E27FC236}">
                <a16:creationId xmlns:a16="http://schemas.microsoft.com/office/drawing/2014/main" id="{5516A8EB-BB58-4E28-84DA-C4D3AB388B7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E0DCA4E-CB00-47D8-A630-C4EC50FD8139}"/>
              </a:ext>
            </a:extLst>
          </p:cNvPr>
          <p:cNvSpPr>
            <a:spLocks noGrp="1"/>
          </p:cNvSpPr>
          <p:nvPr>
            <p:ph type="sldNum" sz="quarter" idx="12"/>
          </p:nvPr>
        </p:nvSpPr>
        <p:spPr/>
        <p:txBody>
          <a:bodyPr/>
          <a:lstStyle/>
          <a:p>
            <a:fld id="{550DC0C6-AD31-4729-BCFE-FD9F2112DBFB}" type="slidenum">
              <a:rPr lang="de-DE" smtClean="0"/>
              <a:t>‹Nr.›</a:t>
            </a:fld>
            <a:endParaRPr lang="de-DE"/>
          </a:p>
        </p:txBody>
      </p:sp>
    </p:spTree>
    <p:extLst>
      <p:ext uri="{BB962C8B-B14F-4D97-AF65-F5344CB8AC3E}">
        <p14:creationId xmlns:p14="http://schemas.microsoft.com/office/powerpoint/2010/main" val="2863729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14CF7E-7A88-4FBB-97DA-851FF0962BA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1EBC6DA9-55BE-4190-920A-D7EFE835DCE0}"/>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C00113DF-6C4A-4D42-BA18-6CAD5E202B19}"/>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0366F395-4BB2-49DB-A902-46FBD3DC7909}"/>
              </a:ext>
            </a:extLst>
          </p:cNvPr>
          <p:cNvSpPr>
            <a:spLocks noGrp="1"/>
          </p:cNvSpPr>
          <p:nvPr>
            <p:ph type="dt" sz="half" idx="10"/>
          </p:nvPr>
        </p:nvSpPr>
        <p:spPr/>
        <p:txBody>
          <a:bodyPr/>
          <a:lstStyle/>
          <a:p>
            <a:fld id="{FC50D99E-7B6C-417D-9A42-9AC72006CE91}" type="datetimeFigureOut">
              <a:rPr lang="de-DE" smtClean="0"/>
              <a:t>05.09.2022</a:t>
            </a:fld>
            <a:endParaRPr lang="de-DE"/>
          </a:p>
        </p:txBody>
      </p:sp>
      <p:sp>
        <p:nvSpPr>
          <p:cNvPr id="6" name="Fußzeilenplatzhalter 5">
            <a:extLst>
              <a:ext uri="{FF2B5EF4-FFF2-40B4-BE49-F238E27FC236}">
                <a16:creationId xmlns:a16="http://schemas.microsoft.com/office/drawing/2014/main" id="{FAA168B2-2EDF-459E-BC65-618FFC98E1E1}"/>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A2A00D37-A29C-4D5B-B88B-182420F2E8EA}"/>
              </a:ext>
            </a:extLst>
          </p:cNvPr>
          <p:cNvSpPr>
            <a:spLocks noGrp="1"/>
          </p:cNvSpPr>
          <p:nvPr>
            <p:ph type="sldNum" sz="quarter" idx="12"/>
          </p:nvPr>
        </p:nvSpPr>
        <p:spPr/>
        <p:txBody>
          <a:bodyPr/>
          <a:lstStyle/>
          <a:p>
            <a:fld id="{550DC0C6-AD31-4729-BCFE-FD9F2112DBFB}" type="slidenum">
              <a:rPr lang="de-DE" smtClean="0"/>
              <a:t>‹Nr.›</a:t>
            </a:fld>
            <a:endParaRPr lang="de-DE"/>
          </a:p>
        </p:txBody>
      </p:sp>
    </p:spTree>
    <p:extLst>
      <p:ext uri="{BB962C8B-B14F-4D97-AF65-F5344CB8AC3E}">
        <p14:creationId xmlns:p14="http://schemas.microsoft.com/office/powerpoint/2010/main" val="1695904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A2C1AF-4799-4409-B2E9-2358E181706D}"/>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48BAD659-51A9-42D8-973A-C426B2BB2B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3DE1C097-2B20-4930-830D-6096EFDFFCF7}"/>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7EAD67F5-A1C4-411B-A6A2-472261678B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FD3623D3-6FA0-401D-B2F4-F9F41A85B0BE}"/>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1F516550-94E3-4E51-B448-619A23F8AD7F}"/>
              </a:ext>
            </a:extLst>
          </p:cNvPr>
          <p:cNvSpPr>
            <a:spLocks noGrp="1"/>
          </p:cNvSpPr>
          <p:nvPr>
            <p:ph type="dt" sz="half" idx="10"/>
          </p:nvPr>
        </p:nvSpPr>
        <p:spPr/>
        <p:txBody>
          <a:bodyPr/>
          <a:lstStyle/>
          <a:p>
            <a:fld id="{FC50D99E-7B6C-417D-9A42-9AC72006CE91}" type="datetimeFigureOut">
              <a:rPr lang="de-DE" smtClean="0"/>
              <a:t>05.09.2022</a:t>
            </a:fld>
            <a:endParaRPr lang="de-DE"/>
          </a:p>
        </p:txBody>
      </p:sp>
      <p:sp>
        <p:nvSpPr>
          <p:cNvPr id="8" name="Fußzeilenplatzhalter 7">
            <a:extLst>
              <a:ext uri="{FF2B5EF4-FFF2-40B4-BE49-F238E27FC236}">
                <a16:creationId xmlns:a16="http://schemas.microsoft.com/office/drawing/2014/main" id="{DCA8DC34-F256-497F-B02A-47A39B6FEA85}"/>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70EEA21F-1121-4B9F-9908-0972D0BBE8CF}"/>
              </a:ext>
            </a:extLst>
          </p:cNvPr>
          <p:cNvSpPr>
            <a:spLocks noGrp="1"/>
          </p:cNvSpPr>
          <p:nvPr>
            <p:ph type="sldNum" sz="quarter" idx="12"/>
          </p:nvPr>
        </p:nvSpPr>
        <p:spPr/>
        <p:txBody>
          <a:bodyPr/>
          <a:lstStyle/>
          <a:p>
            <a:fld id="{550DC0C6-AD31-4729-BCFE-FD9F2112DBFB}" type="slidenum">
              <a:rPr lang="de-DE" smtClean="0"/>
              <a:t>‹Nr.›</a:t>
            </a:fld>
            <a:endParaRPr lang="de-DE"/>
          </a:p>
        </p:txBody>
      </p:sp>
    </p:spTree>
    <p:extLst>
      <p:ext uri="{BB962C8B-B14F-4D97-AF65-F5344CB8AC3E}">
        <p14:creationId xmlns:p14="http://schemas.microsoft.com/office/powerpoint/2010/main" val="4091136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6E922D-42D4-4E34-8034-9FA51232C3BC}"/>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4C121CBE-2CAF-4964-959D-B99853404061}"/>
              </a:ext>
            </a:extLst>
          </p:cNvPr>
          <p:cNvSpPr>
            <a:spLocks noGrp="1"/>
          </p:cNvSpPr>
          <p:nvPr>
            <p:ph type="dt" sz="half" idx="10"/>
          </p:nvPr>
        </p:nvSpPr>
        <p:spPr/>
        <p:txBody>
          <a:bodyPr/>
          <a:lstStyle/>
          <a:p>
            <a:fld id="{FC50D99E-7B6C-417D-9A42-9AC72006CE91}" type="datetimeFigureOut">
              <a:rPr lang="de-DE" smtClean="0"/>
              <a:t>05.09.2022</a:t>
            </a:fld>
            <a:endParaRPr lang="de-DE"/>
          </a:p>
        </p:txBody>
      </p:sp>
      <p:sp>
        <p:nvSpPr>
          <p:cNvPr id="4" name="Fußzeilenplatzhalter 3">
            <a:extLst>
              <a:ext uri="{FF2B5EF4-FFF2-40B4-BE49-F238E27FC236}">
                <a16:creationId xmlns:a16="http://schemas.microsoft.com/office/drawing/2014/main" id="{61EC7A2E-0A18-40DF-9563-B94CCA6677EF}"/>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89EC948A-5038-47BE-8799-7A29C32DE902}"/>
              </a:ext>
            </a:extLst>
          </p:cNvPr>
          <p:cNvSpPr>
            <a:spLocks noGrp="1"/>
          </p:cNvSpPr>
          <p:nvPr>
            <p:ph type="sldNum" sz="quarter" idx="12"/>
          </p:nvPr>
        </p:nvSpPr>
        <p:spPr/>
        <p:txBody>
          <a:bodyPr/>
          <a:lstStyle/>
          <a:p>
            <a:fld id="{550DC0C6-AD31-4729-BCFE-FD9F2112DBFB}" type="slidenum">
              <a:rPr lang="de-DE" smtClean="0"/>
              <a:t>‹Nr.›</a:t>
            </a:fld>
            <a:endParaRPr lang="de-DE"/>
          </a:p>
        </p:txBody>
      </p:sp>
    </p:spTree>
    <p:extLst>
      <p:ext uri="{BB962C8B-B14F-4D97-AF65-F5344CB8AC3E}">
        <p14:creationId xmlns:p14="http://schemas.microsoft.com/office/powerpoint/2010/main" val="3873886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0EAA519-171A-43CF-84AF-0C017B48723B}"/>
              </a:ext>
            </a:extLst>
          </p:cNvPr>
          <p:cNvSpPr>
            <a:spLocks noGrp="1"/>
          </p:cNvSpPr>
          <p:nvPr>
            <p:ph type="dt" sz="half" idx="10"/>
          </p:nvPr>
        </p:nvSpPr>
        <p:spPr/>
        <p:txBody>
          <a:bodyPr/>
          <a:lstStyle/>
          <a:p>
            <a:fld id="{FC50D99E-7B6C-417D-9A42-9AC72006CE91}" type="datetimeFigureOut">
              <a:rPr lang="de-DE" smtClean="0"/>
              <a:t>05.09.2022</a:t>
            </a:fld>
            <a:endParaRPr lang="de-DE"/>
          </a:p>
        </p:txBody>
      </p:sp>
      <p:sp>
        <p:nvSpPr>
          <p:cNvPr id="3" name="Fußzeilenplatzhalter 2">
            <a:extLst>
              <a:ext uri="{FF2B5EF4-FFF2-40B4-BE49-F238E27FC236}">
                <a16:creationId xmlns:a16="http://schemas.microsoft.com/office/drawing/2014/main" id="{E727954C-9BB8-4393-BFC9-5ECBFE921760}"/>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87306CA7-1629-4CCC-84A4-49A3A6609766}"/>
              </a:ext>
            </a:extLst>
          </p:cNvPr>
          <p:cNvSpPr>
            <a:spLocks noGrp="1"/>
          </p:cNvSpPr>
          <p:nvPr>
            <p:ph type="sldNum" sz="quarter" idx="12"/>
          </p:nvPr>
        </p:nvSpPr>
        <p:spPr/>
        <p:txBody>
          <a:bodyPr/>
          <a:lstStyle/>
          <a:p>
            <a:fld id="{550DC0C6-AD31-4729-BCFE-FD9F2112DBFB}" type="slidenum">
              <a:rPr lang="de-DE" smtClean="0"/>
              <a:t>‹Nr.›</a:t>
            </a:fld>
            <a:endParaRPr lang="de-DE"/>
          </a:p>
        </p:txBody>
      </p:sp>
    </p:spTree>
    <p:extLst>
      <p:ext uri="{BB962C8B-B14F-4D97-AF65-F5344CB8AC3E}">
        <p14:creationId xmlns:p14="http://schemas.microsoft.com/office/powerpoint/2010/main" val="2730426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145946-F229-4BEC-8FB1-A5DAB3C34C1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7E1F0E17-4601-494B-B9B3-0C63EE5CD3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EE5A94FF-5AB8-4B6A-B22C-EA43CE42D4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B257F11D-063A-442C-8C32-370979DC543A}"/>
              </a:ext>
            </a:extLst>
          </p:cNvPr>
          <p:cNvSpPr>
            <a:spLocks noGrp="1"/>
          </p:cNvSpPr>
          <p:nvPr>
            <p:ph type="dt" sz="half" idx="10"/>
          </p:nvPr>
        </p:nvSpPr>
        <p:spPr/>
        <p:txBody>
          <a:bodyPr/>
          <a:lstStyle/>
          <a:p>
            <a:fld id="{FC50D99E-7B6C-417D-9A42-9AC72006CE91}" type="datetimeFigureOut">
              <a:rPr lang="de-DE" smtClean="0"/>
              <a:t>05.09.2022</a:t>
            </a:fld>
            <a:endParaRPr lang="de-DE"/>
          </a:p>
        </p:txBody>
      </p:sp>
      <p:sp>
        <p:nvSpPr>
          <p:cNvPr id="6" name="Fußzeilenplatzhalter 5">
            <a:extLst>
              <a:ext uri="{FF2B5EF4-FFF2-40B4-BE49-F238E27FC236}">
                <a16:creationId xmlns:a16="http://schemas.microsoft.com/office/drawing/2014/main" id="{E7A5F711-D380-4331-B924-9CEACBA02EA5}"/>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1A0BA470-3EE3-4CDA-8E79-EA1F290FBDE6}"/>
              </a:ext>
            </a:extLst>
          </p:cNvPr>
          <p:cNvSpPr>
            <a:spLocks noGrp="1"/>
          </p:cNvSpPr>
          <p:nvPr>
            <p:ph type="sldNum" sz="quarter" idx="12"/>
          </p:nvPr>
        </p:nvSpPr>
        <p:spPr/>
        <p:txBody>
          <a:bodyPr/>
          <a:lstStyle/>
          <a:p>
            <a:fld id="{550DC0C6-AD31-4729-BCFE-FD9F2112DBFB}" type="slidenum">
              <a:rPr lang="de-DE" smtClean="0"/>
              <a:t>‹Nr.›</a:t>
            </a:fld>
            <a:endParaRPr lang="de-DE"/>
          </a:p>
        </p:txBody>
      </p:sp>
    </p:spTree>
    <p:extLst>
      <p:ext uri="{BB962C8B-B14F-4D97-AF65-F5344CB8AC3E}">
        <p14:creationId xmlns:p14="http://schemas.microsoft.com/office/powerpoint/2010/main" val="2985090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A9163A-7E82-40FC-B8D1-CB2005604F43}"/>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5D8FDABC-E460-4DC0-B9D8-11AFA1CB7C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9A568EFE-0A52-4A53-B1EB-4428156D1B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23E345E6-248C-4F39-AD48-D12CD7508B5B}"/>
              </a:ext>
            </a:extLst>
          </p:cNvPr>
          <p:cNvSpPr>
            <a:spLocks noGrp="1"/>
          </p:cNvSpPr>
          <p:nvPr>
            <p:ph type="dt" sz="half" idx="10"/>
          </p:nvPr>
        </p:nvSpPr>
        <p:spPr/>
        <p:txBody>
          <a:bodyPr/>
          <a:lstStyle/>
          <a:p>
            <a:fld id="{FC50D99E-7B6C-417D-9A42-9AC72006CE91}" type="datetimeFigureOut">
              <a:rPr lang="de-DE" smtClean="0"/>
              <a:t>05.09.2022</a:t>
            </a:fld>
            <a:endParaRPr lang="de-DE"/>
          </a:p>
        </p:txBody>
      </p:sp>
      <p:sp>
        <p:nvSpPr>
          <p:cNvPr id="6" name="Fußzeilenplatzhalter 5">
            <a:extLst>
              <a:ext uri="{FF2B5EF4-FFF2-40B4-BE49-F238E27FC236}">
                <a16:creationId xmlns:a16="http://schemas.microsoft.com/office/drawing/2014/main" id="{E0C42246-F22C-47B6-B1C9-BB4D1792B6E5}"/>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ACD8A982-2E08-4EF5-9C3A-9F06E15E0BB9}"/>
              </a:ext>
            </a:extLst>
          </p:cNvPr>
          <p:cNvSpPr>
            <a:spLocks noGrp="1"/>
          </p:cNvSpPr>
          <p:nvPr>
            <p:ph type="sldNum" sz="quarter" idx="12"/>
          </p:nvPr>
        </p:nvSpPr>
        <p:spPr/>
        <p:txBody>
          <a:bodyPr/>
          <a:lstStyle/>
          <a:p>
            <a:fld id="{550DC0C6-AD31-4729-BCFE-FD9F2112DBFB}" type="slidenum">
              <a:rPr lang="de-DE" smtClean="0"/>
              <a:t>‹Nr.›</a:t>
            </a:fld>
            <a:endParaRPr lang="de-DE"/>
          </a:p>
        </p:txBody>
      </p:sp>
    </p:spTree>
    <p:extLst>
      <p:ext uri="{BB962C8B-B14F-4D97-AF65-F5344CB8AC3E}">
        <p14:creationId xmlns:p14="http://schemas.microsoft.com/office/powerpoint/2010/main" val="3549242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4B03882-78CE-440E-8C95-E6F7CE1557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6450C9B6-25E5-4A50-AA9A-090EF18E65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2A35627-C8E5-4ECE-8187-49D4A52EFD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50D99E-7B6C-417D-9A42-9AC72006CE91}" type="datetimeFigureOut">
              <a:rPr lang="de-DE" smtClean="0"/>
              <a:t>05.09.2022</a:t>
            </a:fld>
            <a:endParaRPr lang="de-DE"/>
          </a:p>
        </p:txBody>
      </p:sp>
      <p:sp>
        <p:nvSpPr>
          <p:cNvPr id="5" name="Fußzeilenplatzhalter 4">
            <a:extLst>
              <a:ext uri="{FF2B5EF4-FFF2-40B4-BE49-F238E27FC236}">
                <a16:creationId xmlns:a16="http://schemas.microsoft.com/office/drawing/2014/main" id="{06C21F27-14DE-4BD1-8464-53E21A1339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80D87B7B-D46E-47A6-8CCE-2611F5FEA7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0DC0C6-AD31-4729-BCFE-FD9F2112DBFB}" type="slidenum">
              <a:rPr lang="de-DE" smtClean="0"/>
              <a:t>‹Nr.›</a:t>
            </a:fld>
            <a:endParaRPr lang="de-DE"/>
          </a:p>
        </p:txBody>
      </p:sp>
    </p:spTree>
    <p:extLst>
      <p:ext uri="{BB962C8B-B14F-4D97-AF65-F5344CB8AC3E}">
        <p14:creationId xmlns:p14="http://schemas.microsoft.com/office/powerpoint/2010/main" val="37801601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linkedin.com/in/ACoAAAAs6S0BvUp9lfBbE8YALLkE5o5Lx4xdy1g" TargetMode="External"/><Relationship Id="rId2" Type="http://schemas.openxmlformats.org/officeDocument/2006/relationships/hyperlink" Target="https://colossal.com/" TargetMode="Externa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s://www.linkedin.com/in/ACoAAABFTKwBCEl_uFeLn7MpAFyZU87Bglt3I3U"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xprize.org/prizes/carbon/articles/co2-based-products-of-the-future" TargetMode="External"/><Relationship Id="rId2" Type="http://schemas.openxmlformats.org/officeDocument/2006/relationships/hyperlink" Target="https://www.xprize.org/prizes/feedthenextbillion/articles/xprize-feed-the-next-billion-advisory-board" TargetMode="Externa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hyperlink" Target="https://su.org/about/faculty/kaila-colbin/" TargetMode="External"/><Relationship Id="rId3" Type="http://schemas.openxmlformats.org/officeDocument/2006/relationships/hyperlink" Target="https://su.org/about/faculty/ramez-naam/" TargetMode="External"/><Relationship Id="rId7" Type="http://schemas.openxmlformats.org/officeDocument/2006/relationships/hyperlink" Target="https://su.org/about/faculty/sylvia-earle/" TargetMode="External"/><Relationship Id="rId12" Type="http://schemas.openxmlformats.org/officeDocument/2006/relationships/image" Target="../media/image32.png"/><Relationship Id="rId2" Type="http://schemas.openxmlformats.org/officeDocument/2006/relationships/hyperlink" Target="https://www.su.org/blog/singularity-university-and-the-environment-global-grand-challenge" TargetMode="External"/><Relationship Id="rId1" Type="http://schemas.openxmlformats.org/officeDocument/2006/relationships/slideLayout" Target="../slideLayouts/slideLayout2.xml"/><Relationship Id="rId6" Type="http://schemas.openxmlformats.org/officeDocument/2006/relationships/hyperlink" Target="https://singularityhub.com/2018/07/09/big-tech-should-take-the-lead-on-climate-change-heres-why/#sm.000ox758d19e3dfhvd42fi256odi8" TargetMode="External"/><Relationship Id="rId11" Type="http://schemas.openxmlformats.org/officeDocument/2006/relationships/hyperlink" Target="https://www.olalabs.com/dimensions-of-electricity" TargetMode="External"/><Relationship Id="rId5" Type="http://schemas.openxmlformats.org/officeDocument/2006/relationships/hyperlink" Target="https://su.org/about/faculty/owen-gaffney/" TargetMode="External"/><Relationship Id="rId10" Type="http://schemas.openxmlformats.org/officeDocument/2006/relationships/hyperlink" Target="https://sucanada.org/about/faculty/jane-kearns/" TargetMode="External"/><Relationship Id="rId4" Type="http://schemas.openxmlformats.org/officeDocument/2006/relationships/hyperlink" Target="https://su.org/about/faculty/jonathan-knowles/" TargetMode="External"/><Relationship Id="rId9" Type="http://schemas.openxmlformats.org/officeDocument/2006/relationships/hyperlink" Target="https://su.org/about/faculty/andrew-skotzko/"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stories.starbucks.com/stories/2021/starbucks-greener-stores-accelerate-global-movement-towards-a-more-sustainable-future/?utm_source=twitter&amp;utm_medium=social&amp;utm_campaign=50thanniversary&amp;utm_term=post&amp;utm_content=stories-social"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theguardian.com/environment/2021/aug/17/mallorca-marine-reserve-boosts-wildlife-as-well-as-business-report-finds"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DF4091-E661-4BD6-9253-1E447CF28888}"/>
              </a:ext>
            </a:extLst>
          </p:cNvPr>
          <p:cNvSpPr>
            <a:spLocks noGrp="1"/>
          </p:cNvSpPr>
          <p:nvPr>
            <p:ph type="ctrTitle"/>
          </p:nvPr>
        </p:nvSpPr>
        <p:spPr/>
        <p:txBody>
          <a:bodyPr>
            <a:normAutofit fontScale="90000"/>
          </a:bodyPr>
          <a:lstStyle/>
          <a:p>
            <a:r>
              <a:rPr lang="de-DE" b="1" dirty="0">
                <a:solidFill>
                  <a:schemeClr val="bg1"/>
                </a:solidFill>
              </a:rPr>
              <a:t>Nachhaltigkeit -</a:t>
            </a:r>
            <a:br>
              <a:rPr lang="de-DE" dirty="0">
                <a:solidFill>
                  <a:schemeClr val="bg1"/>
                </a:solidFill>
              </a:rPr>
            </a:br>
            <a:r>
              <a:rPr lang="de-DE" b="1" dirty="0">
                <a:solidFill>
                  <a:schemeClr val="bg1"/>
                </a:solidFill>
              </a:rPr>
              <a:t>Chancen</a:t>
            </a:r>
            <a:br>
              <a:rPr lang="de-DE" dirty="0"/>
            </a:br>
            <a:endParaRPr lang="de-DE" dirty="0"/>
          </a:p>
        </p:txBody>
      </p:sp>
      <p:sp>
        <p:nvSpPr>
          <p:cNvPr id="3" name="Untertitel 2">
            <a:extLst>
              <a:ext uri="{FF2B5EF4-FFF2-40B4-BE49-F238E27FC236}">
                <a16:creationId xmlns:a16="http://schemas.microsoft.com/office/drawing/2014/main" id="{8AF264D8-D1AA-4A7B-B329-D00E0C85489F}"/>
              </a:ext>
            </a:extLst>
          </p:cNvPr>
          <p:cNvSpPr>
            <a:spLocks noGrp="1"/>
          </p:cNvSpPr>
          <p:nvPr>
            <p:ph type="subTitle" idx="1"/>
          </p:nvPr>
        </p:nvSpPr>
        <p:spPr/>
        <p:txBody>
          <a:bodyPr/>
          <a:lstStyle/>
          <a:p>
            <a:r>
              <a:rPr lang="de-DE" b="1" dirty="0">
                <a:solidFill>
                  <a:schemeClr val="bg1"/>
                </a:solidFill>
              </a:rPr>
              <a:t>Investitionsmöglichkeiten, Off-set, Ideen</a:t>
            </a:r>
            <a:endParaRPr lang="de-DE" dirty="0">
              <a:solidFill>
                <a:schemeClr val="bg1"/>
              </a:solidFill>
            </a:endParaRPr>
          </a:p>
        </p:txBody>
      </p:sp>
    </p:spTree>
    <p:extLst>
      <p:ext uri="{BB962C8B-B14F-4D97-AF65-F5344CB8AC3E}">
        <p14:creationId xmlns:p14="http://schemas.microsoft.com/office/powerpoint/2010/main" val="1099672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D6C647-71F1-4125-AFF5-2B320E16A359}"/>
              </a:ext>
            </a:extLst>
          </p:cNvPr>
          <p:cNvSpPr>
            <a:spLocks noGrp="1"/>
          </p:cNvSpPr>
          <p:nvPr>
            <p:ph type="title"/>
          </p:nvPr>
        </p:nvSpPr>
        <p:spPr/>
        <p:txBody>
          <a:bodyPr/>
          <a:lstStyle/>
          <a:p>
            <a:r>
              <a:rPr lang="de-DE" dirty="0"/>
              <a:t>Elektrisch und Autonom</a:t>
            </a:r>
          </a:p>
        </p:txBody>
      </p:sp>
      <p:sp>
        <p:nvSpPr>
          <p:cNvPr id="3" name="Inhaltsplatzhalter 2">
            <a:extLst>
              <a:ext uri="{FF2B5EF4-FFF2-40B4-BE49-F238E27FC236}">
                <a16:creationId xmlns:a16="http://schemas.microsoft.com/office/drawing/2014/main" id="{F7DC63E6-CD82-4168-8AEE-820A8478AB3D}"/>
              </a:ext>
            </a:extLst>
          </p:cNvPr>
          <p:cNvSpPr>
            <a:spLocks noGrp="1"/>
          </p:cNvSpPr>
          <p:nvPr>
            <p:ph idx="1"/>
          </p:nvPr>
        </p:nvSpPr>
        <p:spPr>
          <a:xfrm>
            <a:off x="8237034" y="1453918"/>
            <a:ext cx="3116766" cy="4723045"/>
          </a:xfrm>
        </p:spPr>
        <p:txBody>
          <a:bodyPr/>
          <a:lstStyle/>
          <a:p>
            <a:r>
              <a:rPr lang="de-DE" dirty="0"/>
              <a:t>Umweltfreundlich</a:t>
            </a:r>
          </a:p>
          <a:p>
            <a:r>
              <a:rPr lang="de-DE" dirty="0"/>
              <a:t>Kostensparend</a:t>
            </a:r>
          </a:p>
          <a:p>
            <a:r>
              <a:rPr lang="de-DE" dirty="0"/>
              <a:t>Kann auch in Gegenden eingesetzt werden, wo es für menschliche Piloten nicht sicher ist</a:t>
            </a:r>
          </a:p>
        </p:txBody>
      </p:sp>
      <p:pic>
        <p:nvPicPr>
          <p:cNvPr id="4" name="Grafik 3">
            <a:extLst>
              <a:ext uri="{FF2B5EF4-FFF2-40B4-BE49-F238E27FC236}">
                <a16:creationId xmlns:a16="http://schemas.microsoft.com/office/drawing/2014/main" id="{BE3CA0D9-96B6-4AE9-8DF7-A777CFAD750C}"/>
              </a:ext>
            </a:extLst>
          </p:cNvPr>
          <p:cNvPicPr>
            <a:picLocks noChangeAspect="1"/>
          </p:cNvPicPr>
          <p:nvPr/>
        </p:nvPicPr>
        <p:blipFill>
          <a:blip r:embed="rId2"/>
          <a:stretch>
            <a:fillRect/>
          </a:stretch>
        </p:blipFill>
        <p:spPr>
          <a:xfrm>
            <a:off x="609601" y="1453918"/>
            <a:ext cx="7227616" cy="4800631"/>
          </a:xfrm>
          <a:prstGeom prst="rect">
            <a:avLst/>
          </a:prstGeom>
        </p:spPr>
      </p:pic>
    </p:spTree>
    <p:extLst>
      <p:ext uri="{BB962C8B-B14F-4D97-AF65-F5344CB8AC3E}">
        <p14:creationId xmlns:p14="http://schemas.microsoft.com/office/powerpoint/2010/main" val="3373666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E601F8-E454-4FAE-A86A-73976BE965F7}"/>
              </a:ext>
            </a:extLst>
          </p:cNvPr>
          <p:cNvSpPr>
            <a:spLocks noGrp="1"/>
          </p:cNvSpPr>
          <p:nvPr>
            <p:ph type="title"/>
          </p:nvPr>
        </p:nvSpPr>
        <p:spPr/>
        <p:txBody>
          <a:bodyPr/>
          <a:lstStyle/>
          <a:p>
            <a:pPr algn="ctr"/>
            <a:r>
              <a:rPr lang="de-DE" dirty="0"/>
              <a:t>Ersatz für Fleisch Nebenprodukte</a:t>
            </a:r>
          </a:p>
        </p:txBody>
      </p:sp>
      <p:pic>
        <p:nvPicPr>
          <p:cNvPr id="4" name="Inhaltsplatzhalter 3">
            <a:extLst>
              <a:ext uri="{FF2B5EF4-FFF2-40B4-BE49-F238E27FC236}">
                <a16:creationId xmlns:a16="http://schemas.microsoft.com/office/drawing/2014/main" id="{F1B55A7D-01FE-43EC-AC3D-2ACC1B0AD21D}"/>
              </a:ext>
            </a:extLst>
          </p:cNvPr>
          <p:cNvPicPr>
            <a:picLocks noGrp="1" noChangeAspect="1"/>
          </p:cNvPicPr>
          <p:nvPr>
            <p:ph idx="1"/>
          </p:nvPr>
        </p:nvPicPr>
        <p:blipFill>
          <a:blip r:embed="rId2"/>
          <a:stretch>
            <a:fillRect/>
          </a:stretch>
        </p:blipFill>
        <p:spPr>
          <a:xfrm>
            <a:off x="523019" y="1840494"/>
            <a:ext cx="4663386" cy="4351338"/>
          </a:xfrm>
          <a:prstGeom prst="rect">
            <a:avLst/>
          </a:prstGeom>
        </p:spPr>
      </p:pic>
      <p:pic>
        <p:nvPicPr>
          <p:cNvPr id="5" name="Grafik 4">
            <a:extLst>
              <a:ext uri="{FF2B5EF4-FFF2-40B4-BE49-F238E27FC236}">
                <a16:creationId xmlns:a16="http://schemas.microsoft.com/office/drawing/2014/main" id="{1FDD2CDA-1465-4738-9A3C-5E77A045FEE7}"/>
              </a:ext>
            </a:extLst>
          </p:cNvPr>
          <p:cNvPicPr>
            <a:picLocks noChangeAspect="1"/>
          </p:cNvPicPr>
          <p:nvPr/>
        </p:nvPicPr>
        <p:blipFill>
          <a:blip r:embed="rId3"/>
          <a:stretch>
            <a:fillRect/>
          </a:stretch>
        </p:blipFill>
        <p:spPr>
          <a:xfrm>
            <a:off x="6096000" y="1965286"/>
            <a:ext cx="5512428" cy="4226546"/>
          </a:xfrm>
          <a:prstGeom prst="rect">
            <a:avLst/>
          </a:prstGeom>
        </p:spPr>
      </p:pic>
    </p:spTree>
    <p:extLst>
      <p:ext uri="{BB962C8B-B14F-4D97-AF65-F5344CB8AC3E}">
        <p14:creationId xmlns:p14="http://schemas.microsoft.com/office/powerpoint/2010/main" val="1832947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C4F61A-DB8F-462E-8C19-E2490D0059F9}"/>
              </a:ext>
            </a:extLst>
          </p:cNvPr>
          <p:cNvSpPr>
            <a:spLocks noGrp="1"/>
          </p:cNvSpPr>
          <p:nvPr>
            <p:ph type="title"/>
          </p:nvPr>
        </p:nvSpPr>
        <p:spPr/>
        <p:txBody>
          <a:bodyPr/>
          <a:lstStyle/>
          <a:p>
            <a:pPr algn="ctr"/>
            <a:r>
              <a:rPr lang="de-DE" dirty="0"/>
              <a:t>Schon existierende zuliefernde Industrien</a:t>
            </a:r>
          </a:p>
        </p:txBody>
      </p:sp>
      <p:pic>
        <p:nvPicPr>
          <p:cNvPr id="4" name="Inhaltsplatzhalter 3">
            <a:extLst>
              <a:ext uri="{FF2B5EF4-FFF2-40B4-BE49-F238E27FC236}">
                <a16:creationId xmlns:a16="http://schemas.microsoft.com/office/drawing/2014/main" id="{B1DF71A1-5B7D-4708-9A58-1F2D1DEC7C55}"/>
              </a:ext>
            </a:extLst>
          </p:cNvPr>
          <p:cNvPicPr>
            <a:picLocks noGrp="1" noChangeAspect="1"/>
          </p:cNvPicPr>
          <p:nvPr>
            <p:ph idx="1"/>
          </p:nvPr>
        </p:nvPicPr>
        <p:blipFill>
          <a:blip r:embed="rId2"/>
          <a:stretch>
            <a:fillRect/>
          </a:stretch>
        </p:blipFill>
        <p:spPr>
          <a:xfrm>
            <a:off x="3665499" y="1806130"/>
            <a:ext cx="5143500" cy="4286250"/>
          </a:xfrm>
          <a:prstGeom prst="rect">
            <a:avLst/>
          </a:prstGeom>
        </p:spPr>
      </p:pic>
    </p:spTree>
    <p:extLst>
      <p:ext uri="{BB962C8B-B14F-4D97-AF65-F5344CB8AC3E}">
        <p14:creationId xmlns:p14="http://schemas.microsoft.com/office/powerpoint/2010/main" val="457754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DDF95E-8D7C-4F23-87FD-D4D48EDD2E97}"/>
              </a:ext>
            </a:extLst>
          </p:cNvPr>
          <p:cNvSpPr>
            <a:spLocks noGrp="1"/>
          </p:cNvSpPr>
          <p:nvPr>
            <p:ph type="title"/>
          </p:nvPr>
        </p:nvSpPr>
        <p:spPr/>
        <p:txBody>
          <a:bodyPr>
            <a:normAutofit/>
          </a:bodyPr>
          <a:lstStyle/>
          <a:p>
            <a:pPr algn="ctr"/>
            <a:r>
              <a:rPr lang="de-DE" sz="3600" dirty="0"/>
              <a:t>Ganz neue Wege, vorhandene </a:t>
            </a:r>
            <a:r>
              <a:rPr lang="de-DE" sz="3600" dirty="0" err="1"/>
              <a:t>Resourcen</a:t>
            </a:r>
            <a:r>
              <a:rPr lang="de-DE" sz="3600" dirty="0"/>
              <a:t> zu nutzen</a:t>
            </a:r>
          </a:p>
        </p:txBody>
      </p:sp>
      <p:pic>
        <p:nvPicPr>
          <p:cNvPr id="4" name="Inhaltsplatzhalter 3">
            <a:extLst>
              <a:ext uri="{FF2B5EF4-FFF2-40B4-BE49-F238E27FC236}">
                <a16:creationId xmlns:a16="http://schemas.microsoft.com/office/drawing/2014/main" id="{758AF2FB-6FE7-4543-B47F-6CF67E8E5A35}"/>
              </a:ext>
            </a:extLst>
          </p:cNvPr>
          <p:cNvPicPr>
            <a:picLocks noGrp="1" noChangeAspect="1"/>
          </p:cNvPicPr>
          <p:nvPr>
            <p:ph idx="1"/>
          </p:nvPr>
        </p:nvPicPr>
        <p:blipFill>
          <a:blip r:embed="rId2"/>
          <a:stretch>
            <a:fillRect/>
          </a:stretch>
        </p:blipFill>
        <p:spPr>
          <a:xfrm>
            <a:off x="838200" y="1892532"/>
            <a:ext cx="5808799" cy="4351338"/>
          </a:xfrm>
          <a:prstGeom prst="rect">
            <a:avLst/>
          </a:prstGeom>
        </p:spPr>
      </p:pic>
      <p:pic>
        <p:nvPicPr>
          <p:cNvPr id="5" name="Grafik 4">
            <a:extLst>
              <a:ext uri="{FF2B5EF4-FFF2-40B4-BE49-F238E27FC236}">
                <a16:creationId xmlns:a16="http://schemas.microsoft.com/office/drawing/2014/main" id="{81217772-BD84-471C-82DE-630F921589D4}"/>
              </a:ext>
            </a:extLst>
          </p:cNvPr>
          <p:cNvPicPr>
            <a:picLocks noChangeAspect="1"/>
          </p:cNvPicPr>
          <p:nvPr/>
        </p:nvPicPr>
        <p:blipFill>
          <a:blip r:embed="rId3"/>
          <a:stretch>
            <a:fillRect/>
          </a:stretch>
        </p:blipFill>
        <p:spPr>
          <a:xfrm>
            <a:off x="6646999" y="1557571"/>
            <a:ext cx="5072408" cy="4686299"/>
          </a:xfrm>
          <a:prstGeom prst="rect">
            <a:avLst/>
          </a:prstGeom>
        </p:spPr>
      </p:pic>
    </p:spTree>
    <p:extLst>
      <p:ext uri="{BB962C8B-B14F-4D97-AF65-F5344CB8AC3E}">
        <p14:creationId xmlns:p14="http://schemas.microsoft.com/office/powerpoint/2010/main" val="20721740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D69710-055A-40A5-860C-8D57DFBB720F}"/>
              </a:ext>
            </a:extLst>
          </p:cNvPr>
          <p:cNvSpPr>
            <a:spLocks noGrp="1"/>
          </p:cNvSpPr>
          <p:nvPr>
            <p:ph type="title"/>
          </p:nvPr>
        </p:nvSpPr>
        <p:spPr/>
        <p:txBody>
          <a:bodyPr/>
          <a:lstStyle/>
          <a:p>
            <a:r>
              <a:rPr lang="de-DE" dirty="0"/>
              <a:t>Neue Wege (2) - Recycling</a:t>
            </a:r>
          </a:p>
        </p:txBody>
      </p:sp>
      <p:pic>
        <p:nvPicPr>
          <p:cNvPr id="4" name="Inhaltsplatzhalter 3">
            <a:extLst>
              <a:ext uri="{FF2B5EF4-FFF2-40B4-BE49-F238E27FC236}">
                <a16:creationId xmlns:a16="http://schemas.microsoft.com/office/drawing/2014/main" id="{646AB5E3-775F-4887-A758-8E2B72A42BCC}"/>
              </a:ext>
            </a:extLst>
          </p:cNvPr>
          <p:cNvPicPr>
            <a:picLocks noGrp="1" noChangeAspect="1"/>
          </p:cNvPicPr>
          <p:nvPr>
            <p:ph idx="1"/>
          </p:nvPr>
        </p:nvPicPr>
        <p:blipFill>
          <a:blip r:embed="rId2"/>
          <a:stretch>
            <a:fillRect/>
          </a:stretch>
        </p:blipFill>
        <p:spPr>
          <a:xfrm>
            <a:off x="1007709" y="1513391"/>
            <a:ext cx="3530456" cy="4351338"/>
          </a:xfrm>
          <a:prstGeom prst="rect">
            <a:avLst/>
          </a:prstGeom>
        </p:spPr>
      </p:pic>
      <p:pic>
        <p:nvPicPr>
          <p:cNvPr id="5" name="Grafik 4">
            <a:extLst>
              <a:ext uri="{FF2B5EF4-FFF2-40B4-BE49-F238E27FC236}">
                <a16:creationId xmlns:a16="http://schemas.microsoft.com/office/drawing/2014/main" id="{D2C65443-849A-4C66-8236-C93ADF2AB260}"/>
              </a:ext>
            </a:extLst>
          </p:cNvPr>
          <p:cNvPicPr>
            <a:picLocks noChangeAspect="1"/>
          </p:cNvPicPr>
          <p:nvPr/>
        </p:nvPicPr>
        <p:blipFill>
          <a:blip r:embed="rId3"/>
          <a:stretch>
            <a:fillRect/>
          </a:stretch>
        </p:blipFill>
        <p:spPr>
          <a:xfrm>
            <a:off x="6443644" y="2033471"/>
            <a:ext cx="3988224" cy="3817432"/>
          </a:xfrm>
          <a:prstGeom prst="rect">
            <a:avLst/>
          </a:prstGeom>
        </p:spPr>
      </p:pic>
      <p:sp>
        <p:nvSpPr>
          <p:cNvPr id="6" name="Textfeld 5">
            <a:extLst>
              <a:ext uri="{FF2B5EF4-FFF2-40B4-BE49-F238E27FC236}">
                <a16:creationId xmlns:a16="http://schemas.microsoft.com/office/drawing/2014/main" id="{741E98C7-1A59-401A-9E51-EC6AB306279F}"/>
              </a:ext>
            </a:extLst>
          </p:cNvPr>
          <p:cNvSpPr txBox="1"/>
          <p:nvPr/>
        </p:nvSpPr>
        <p:spPr>
          <a:xfrm>
            <a:off x="5096107" y="5871351"/>
            <a:ext cx="6683297" cy="646331"/>
          </a:xfrm>
          <a:prstGeom prst="rect">
            <a:avLst/>
          </a:prstGeom>
          <a:noFill/>
        </p:spPr>
        <p:txBody>
          <a:bodyPr wrap="square" rtlCol="0">
            <a:spAutoFit/>
          </a:bodyPr>
          <a:lstStyle/>
          <a:p>
            <a:r>
              <a:rPr lang="de-DE" dirty="0"/>
              <a:t>https://www.cnet.com/news/elon-musk-wants-to-remove-carbon-what-is-he-talking-about/?utm_source=dlvr.it&amp;utm_medium=linkedin</a:t>
            </a:r>
          </a:p>
        </p:txBody>
      </p:sp>
    </p:spTree>
    <p:extLst>
      <p:ext uri="{BB962C8B-B14F-4D97-AF65-F5344CB8AC3E}">
        <p14:creationId xmlns:p14="http://schemas.microsoft.com/office/powerpoint/2010/main" val="34752862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11CA86-BA9A-465A-96B3-7BEF251B09B7}"/>
              </a:ext>
            </a:extLst>
          </p:cNvPr>
          <p:cNvSpPr>
            <a:spLocks noGrp="1"/>
          </p:cNvSpPr>
          <p:nvPr>
            <p:ph type="title"/>
          </p:nvPr>
        </p:nvSpPr>
        <p:spPr/>
        <p:txBody>
          <a:bodyPr>
            <a:normAutofit fontScale="90000"/>
          </a:bodyPr>
          <a:lstStyle/>
          <a:p>
            <a:r>
              <a:rPr lang="de-DE" dirty="0"/>
              <a:t>Neue Wege (3) - Vielleicht nicht unbedingt direkt anzuwenden…aber als Idee durchaus interessant.</a:t>
            </a:r>
          </a:p>
        </p:txBody>
      </p:sp>
      <p:pic>
        <p:nvPicPr>
          <p:cNvPr id="4" name="Inhaltsplatzhalter 3">
            <a:extLst>
              <a:ext uri="{FF2B5EF4-FFF2-40B4-BE49-F238E27FC236}">
                <a16:creationId xmlns:a16="http://schemas.microsoft.com/office/drawing/2014/main" id="{BAB6B2B5-9EBF-49D9-972A-AE58498F4900}"/>
              </a:ext>
            </a:extLst>
          </p:cNvPr>
          <p:cNvPicPr>
            <a:picLocks noGrp="1" noChangeAspect="1"/>
          </p:cNvPicPr>
          <p:nvPr>
            <p:ph idx="1"/>
          </p:nvPr>
        </p:nvPicPr>
        <p:blipFill>
          <a:blip r:embed="rId2"/>
          <a:stretch>
            <a:fillRect/>
          </a:stretch>
        </p:blipFill>
        <p:spPr>
          <a:xfrm>
            <a:off x="6400201" y="1870230"/>
            <a:ext cx="4953599" cy="4351338"/>
          </a:xfrm>
          <a:prstGeom prst="rect">
            <a:avLst/>
          </a:prstGeom>
        </p:spPr>
      </p:pic>
      <p:pic>
        <p:nvPicPr>
          <p:cNvPr id="5" name="Grafik 4">
            <a:extLst>
              <a:ext uri="{FF2B5EF4-FFF2-40B4-BE49-F238E27FC236}">
                <a16:creationId xmlns:a16="http://schemas.microsoft.com/office/drawing/2014/main" id="{B608B3ED-180B-4A5D-A01E-E4B54A35DAE8}"/>
              </a:ext>
            </a:extLst>
          </p:cNvPr>
          <p:cNvPicPr>
            <a:picLocks noChangeAspect="1"/>
          </p:cNvPicPr>
          <p:nvPr/>
        </p:nvPicPr>
        <p:blipFill>
          <a:blip r:embed="rId3"/>
          <a:stretch>
            <a:fillRect/>
          </a:stretch>
        </p:blipFill>
        <p:spPr>
          <a:xfrm>
            <a:off x="838200" y="1870230"/>
            <a:ext cx="5153025" cy="3305175"/>
          </a:xfrm>
          <a:prstGeom prst="rect">
            <a:avLst/>
          </a:prstGeom>
        </p:spPr>
      </p:pic>
      <p:sp>
        <p:nvSpPr>
          <p:cNvPr id="6" name="Textfeld 5">
            <a:extLst>
              <a:ext uri="{FF2B5EF4-FFF2-40B4-BE49-F238E27FC236}">
                <a16:creationId xmlns:a16="http://schemas.microsoft.com/office/drawing/2014/main" id="{EB65A0DB-86CF-45C6-8559-CABE9D013424}"/>
              </a:ext>
            </a:extLst>
          </p:cNvPr>
          <p:cNvSpPr txBox="1"/>
          <p:nvPr/>
        </p:nvSpPr>
        <p:spPr>
          <a:xfrm>
            <a:off x="838200" y="5478966"/>
            <a:ext cx="5168590" cy="646331"/>
          </a:xfrm>
          <a:prstGeom prst="rect">
            <a:avLst/>
          </a:prstGeom>
          <a:noFill/>
        </p:spPr>
        <p:txBody>
          <a:bodyPr wrap="square" rtlCol="0">
            <a:spAutoFit/>
          </a:bodyPr>
          <a:lstStyle/>
          <a:p>
            <a:r>
              <a:rPr lang="de-DE" dirty="0"/>
              <a:t>https://www.bbc.com/future/article/20210420-the-underappreciated-power-of-human-poo</a:t>
            </a:r>
          </a:p>
        </p:txBody>
      </p:sp>
    </p:spTree>
    <p:extLst>
      <p:ext uri="{BB962C8B-B14F-4D97-AF65-F5344CB8AC3E}">
        <p14:creationId xmlns:p14="http://schemas.microsoft.com/office/powerpoint/2010/main" val="1080407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BA8BAF-A7E7-4A66-B5C6-FC521CD192EB}"/>
              </a:ext>
            </a:extLst>
          </p:cNvPr>
          <p:cNvSpPr>
            <a:spLocks noGrp="1"/>
          </p:cNvSpPr>
          <p:nvPr>
            <p:ph type="title"/>
          </p:nvPr>
        </p:nvSpPr>
        <p:spPr/>
        <p:txBody>
          <a:bodyPr>
            <a:normAutofit/>
          </a:bodyPr>
          <a:lstStyle/>
          <a:p>
            <a:r>
              <a:rPr lang="de-DE" sz="4000" dirty="0"/>
              <a:t>Ganz alte Wege, vorhandene </a:t>
            </a:r>
            <a:r>
              <a:rPr lang="de-DE" sz="4000" dirty="0" err="1"/>
              <a:t>Resourcen</a:t>
            </a:r>
            <a:r>
              <a:rPr lang="de-DE" sz="4000" dirty="0"/>
              <a:t> zu nutzen</a:t>
            </a:r>
          </a:p>
        </p:txBody>
      </p:sp>
      <p:pic>
        <p:nvPicPr>
          <p:cNvPr id="4" name="Inhaltsplatzhalter 3">
            <a:extLst>
              <a:ext uri="{FF2B5EF4-FFF2-40B4-BE49-F238E27FC236}">
                <a16:creationId xmlns:a16="http://schemas.microsoft.com/office/drawing/2014/main" id="{0122530D-A128-40CE-AA0A-07CDD991CABB}"/>
              </a:ext>
            </a:extLst>
          </p:cNvPr>
          <p:cNvPicPr>
            <a:picLocks noGrp="1" noChangeAspect="1"/>
          </p:cNvPicPr>
          <p:nvPr>
            <p:ph idx="1"/>
          </p:nvPr>
        </p:nvPicPr>
        <p:blipFill>
          <a:blip r:embed="rId2"/>
          <a:stretch>
            <a:fillRect/>
          </a:stretch>
        </p:blipFill>
        <p:spPr>
          <a:xfrm>
            <a:off x="892562" y="1677678"/>
            <a:ext cx="5143500" cy="3952875"/>
          </a:xfrm>
          <a:prstGeom prst="rect">
            <a:avLst/>
          </a:prstGeom>
        </p:spPr>
      </p:pic>
      <p:sp>
        <p:nvSpPr>
          <p:cNvPr id="5" name="Textfeld 4">
            <a:extLst>
              <a:ext uri="{FF2B5EF4-FFF2-40B4-BE49-F238E27FC236}">
                <a16:creationId xmlns:a16="http://schemas.microsoft.com/office/drawing/2014/main" id="{DFB7E0A0-0D0C-4601-9129-A585ADCE7446}"/>
              </a:ext>
            </a:extLst>
          </p:cNvPr>
          <p:cNvSpPr txBox="1"/>
          <p:nvPr/>
        </p:nvSpPr>
        <p:spPr>
          <a:xfrm>
            <a:off x="-273204" y="5961361"/>
            <a:ext cx="10333463" cy="369332"/>
          </a:xfrm>
          <a:prstGeom prst="rect">
            <a:avLst/>
          </a:prstGeom>
          <a:noFill/>
        </p:spPr>
        <p:txBody>
          <a:bodyPr wrap="square" rtlCol="0">
            <a:spAutoFit/>
          </a:bodyPr>
          <a:lstStyle/>
          <a:p>
            <a:pPr algn="ctr"/>
            <a:r>
              <a:rPr lang="de-DE" dirty="0"/>
              <a:t>https://www.bbc.com/future/article/20210510-perus-urgent-search-for-slow-water</a:t>
            </a:r>
          </a:p>
        </p:txBody>
      </p:sp>
      <p:pic>
        <p:nvPicPr>
          <p:cNvPr id="6" name="Grafik 5">
            <a:extLst>
              <a:ext uri="{FF2B5EF4-FFF2-40B4-BE49-F238E27FC236}">
                <a16:creationId xmlns:a16="http://schemas.microsoft.com/office/drawing/2014/main" id="{D6AA9EC5-B121-4FAB-A52F-ABF795F9BB36}"/>
              </a:ext>
            </a:extLst>
          </p:cNvPr>
          <p:cNvPicPr>
            <a:picLocks noChangeAspect="1"/>
          </p:cNvPicPr>
          <p:nvPr/>
        </p:nvPicPr>
        <p:blipFill>
          <a:blip r:embed="rId3"/>
          <a:stretch>
            <a:fillRect/>
          </a:stretch>
        </p:blipFill>
        <p:spPr>
          <a:xfrm>
            <a:off x="8030737" y="3444488"/>
            <a:ext cx="3268701" cy="2033858"/>
          </a:xfrm>
          <a:prstGeom prst="rect">
            <a:avLst/>
          </a:prstGeom>
        </p:spPr>
      </p:pic>
      <p:cxnSp>
        <p:nvCxnSpPr>
          <p:cNvPr id="8" name="Gerade Verbindung mit Pfeil 7">
            <a:extLst>
              <a:ext uri="{FF2B5EF4-FFF2-40B4-BE49-F238E27FC236}">
                <a16:creationId xmlns:a16="http://schemas.microsoft.com/office/drawing/2014/main" id="{08DD3616-FCB4-49E3-B3F5-B2F3D4DC3810}"/>
              </a:ext>
            </a:extLst>
          </p:cNvPr>
          <p:cNvCxnSpPr/>
          <p:nvPr/>
        </p:nvCxnSpPr>
        <p:spPr>
          <a:xfrm>
            <a:off x="6155940" y="2349190"/>
            <a:ext cx="17539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feld 8">
            <a:extLst>
              <a:ext uri="{FF2B5EF4-FFF2-40B4-BE49-F238E27FC236}">
                <a16:creationId xmlns:a16="http://schemas.microsoft.com/office/drawing/2014/main" id="{F8249338-EA33-48CB-B5AD-BD2D5B5D91BE}"/>
              </a:ext>
            </a:extLst>
          </p:cNvPr>
          <p:cNvSpPr txBox="1"/>
          <p:nvPr/>
        </p:nvSpPr>
        <p:spPr>
          <a:xfrm>
            <a:off x="8125522" y="1663257"/>
            <a:ext cx="2765503" cy="1077218"/>
          </a:xfrm>
          <a:prstGeom prst="rect">
            <a:avLst/>
          </a:prstGeom>
          <a:noFill/>
        </p:spPr>
        <p:txBody>
          <a:bodyPr wrap="square" rtlCol="0">
            <a:spAutoFit/>
          </a:bodyPr>
          <a:lstStyle/>
          <a:p>
            <a:pPr algn="ctr"/>
            <a:r>
              <a:rPr lang="de-DE" dirty="0"/>
              <a:t>Wieso potentiell finanziell relevant?</a:t>
            </a:r>
          </a:p>
          <a:p>
            <a:pPr algn="ctr"/>
            <a:r>
              <a:rPr lang="de-DE" sz="1400" dirty="0"/>
              <a:t>(und nicht unter Kapitel Offset - Spenden und Humanitäre Hilfe)</a:t>
            </a:r>
          </a:p>
        </p:txBody>
      </p:sp>
      <p:cxnSp>
        <p:nvCxnSpPr>
          <p:cNvPr id="11" name="Gerade Verbindung mit Pfeil 10">
            <a:extLst>
              <a:ext uri="{FF2B5EF4-FFF2-40B4-BE49-F238E27FC236}">
                <a16:creationId xmlns:a16="http://schemas.microsoft.com/office/drawing/2014/main" id="{CF9CC186-9B14-4601-A62C-A2ECC8603831}"/>
              </a:ext>
            </a:extLst>
          </p:cNvPr>
          <p:cNvCxnSpPr>
            <a:cxnSpLocks/>
          </p:cNvCxnSpPr>
          <p:nvPr/>
        </p:nvCxnSpPr>
        <p:spPr>
          <a:xfrm>
            <a:off x="9590048" y="2877015"/>
            <a:ext cx="0" cy="304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84417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D3A20B-BCEE-401B-A8E7-487F762ED43F}"/>
              </a:ext>
            </a:extLst>
          </p:cNvPr>
          <p:cNvSpPr>
            <a:spLocks noGrp="1"/>
          </p:cNvSpPr>
          <p:nvPr>
            <p:ph type="title"/>
          </p:nvPr>
        </p:nvSpPr>
        <p:spPr>
          <a:xfrm>
            <a:off x="156713" y="665162"/>
            <a:ext cx="10515600" cy="1325563"/>
          </a:xfrm>
        </p:spPr>
        <p:txBody>
          <a:bodyPr>
            <a:normAutofit fontScale="90000"/>
          </a:bodyPr>
          <a:lstStyle/>
          <a:p>
            <a:pPr algn="ctr"/>
            <a:r>
              <a:rPr lang="de-DE" sz="3600" dirty="0"/>
              <a:t>Ausgefallene Ideen mit neuen </a:t>
            </a:r>
            <a:r>
              <a:rPr lang="de-DE" sz="3600" dirty="0" err="1"/>
              <a:t>Applicationen</a:t>
            </a:r>
            <a:r>
              <a:rPr lang="de-DE" sz="3600" dirty="0"/>
              <a:t>:</a:t>
            </a:r>
            <a:br>
              <a:rPr lang="de-DE" sz="3600" dirty="0"/>
            </a:br>
            <a:r>
              <a:rPr lang="de-DE" sz="3600" dirty="0"/>
              <a:t> Beispiel: Ausgestorbene Tiere wiederbeleben</a:t>
            </a:r>
            <a:br>
              <a:rPr lang="de-DE" sz="3600" dirty="0"/>
            </a:br>
            <a:r>
              <a:rPr lang="de-DE" sz="3600" dirty="0">
                <a:hlinkClick r:id="rId2"/>
              </a:rPr>
              <a:t>https://colossal.com</a:t>
            </a:r>
            <a:br>
              <a:rPr lang="de-DE" dirty="0"/>
            </a:br>
            <a:endParaRPr lang="de-DE" dirty="0"/>
          </a:p>
        </p:txBody>
      </p:sp>
      <p:sp>
        <p:nvSpPr>
          <p:cNvPr id="3" name="Inhaltsplatzhalter 2">
            <a:extLst>
              <a:ext uri="{FF2B5EF4-FFF2-40B4-BE49-F238E27FC236}">
                <a16:creationId xmlns:a16="http://schemas.microsoft.com/office/drawing/2014/main" id="{7B727345-5444-4D0B-9712-3658AD8247B6}"/>
              </a:ext>
            </a:extLst>
          </p:cNvPr>
          <p:cNvSpPr>
            <a:spLocks noGrp="1"/>
          </p:cNvSpPr>
          <p:nvPr>
            <p:ph idx="1"/>
          </p:nvPr>
        </p:nvSpPr>
        <p:spPr>
          <a:xfrm>
            <a:off x="778727" y="2279108"/>
            <a:ext cx="10515600" cy="4351338"/>
          </a:xfrm>
        </p:spPr>
        <p:txBody>
          <a:bodyPr>
            <a:normAutofit/>
          </a:bodyPr>
          <a:lstStyle/>
          <a:p>
            <a:pPr marL="0" indent="0">
              <a:buNone/>
            </a:pPr>
            <a:r>
              <a:rPr lang="de-DE" sz="1900" dirty="0"/>
              <a:t>„</a:t>
            </a:r>
            <a:r>
              <a:rPr lang="de-DE" sz="1900" dirty="0" err="1"/>
              <a:t>Congratulations</a:t>
            </a:r>
            <a:r>
              <a:rPr lang="de-DE" sz="1900" dirty="0"/>
              <a:t> </a:t>
            </a:r>
            <a:r>
              <a:rPr lang="de-DE" sz="1900" dirty="0" err="1"/>
              <a:t>to</a:t>
            </a:r>
            <a:r>
              <a:rPr lang="de-DE" sz="1900" dirty="0"/>
              <a:t> </a:t>
            </a:r>
            <a:r>
              <a:rPr lang="de-DE" sz="1900" dirty="0" err="1"/>
              <a:t>co-founders</a:t>
            </a:r>
            <a:r>
              <a:rPr lang="de-DE" sz="1900" dirty="0"/>
              <a:t> </a:t>
            </a:r>
            <a:r>
              <a:rPr lang="de-DE" sz="1900" u="sng" dirty="0">
                <a:hlinkClick r:id="rId3"/>
              </a:rPr>
              <a:t>Ben Lamm</a:t>
            </a:r>
            <a:r>
              <a:rPr lang="de-DE" sz="1900" dirty="0"/>
              <a:t>, </a:t>
            </a:r>
            <a:r>
              <a:rPr lang="de-DE" sz="1900" u="sng" dirty="0">
                <a:hlinkClick r:id="rId4"/>
              </a:rPr>
              <a:t>George Church</a:t>
            </a:r>
            <a:r>
              <a:rPr lang="de-DE" sz="1900" dirty="0"/>
              <a:t>, </a:t>
            </a:r>
            <a:r>
              <a:rPr lang="de-DE" sz="1900" dirty="0" err="1"/>
              <a:t>Ph.D</a:t>
            </a:r>
            <a:r>
              <a:rPr lang="de-DE" sz="1900" dirty="0"/>
              <a:t>. and </a:t>
            </a:r>
            <a:r>
              <a:rPr lang="de-DE" sz="1900" dirty="0" err="1"/>
              <a:t>their</a:t>
            </a:r>
            <a:r>
              <a:rPr lang="de-DE" sz="1900" dirty="0"/>
              <a:t> </a:t>
            </a:r>
            <a:r>
              <a:rPr lang="de-DE" sz="1900" dirty="0" err="1"/>
              <a:t>entire</a:t>
            </a:r>
            <a:r>
              <a:rPr lang="de-DE" sz="1900" dirty="0"/>
              <a:t> </a:t>
            </a:r>
            <a:r>
              <a:rPr lang="de-DE" sz="1900" dirty="0" err="1"/>
              <a:t>team</a:t>
            </a:r>
            <a:r>
              <a:rPr lang="de-DE" sz="1900" dirty="0"/>
              <a:t> – </a:t>
            </a:r>
            <a:r>
              <a:rPr lang="de-DE" sz="1900" dirty="0" err="1"/>
              <a:t>including</a:t>
            </a:r>
            <a:r>
              <a:rPr lang="de-DE" sz="1900" dirty="0"/>
              <a:t> </a:t>
            </a:r>
            <a:r>
              <a:rPr lang="de-DE" sz="1900" dirty="0" err="1"/>
              <a:t>leaders</a:t>
            </a:r>
            <a:r>
              <a:rPr lang="de-DE" sz="1900" dirty="0"/>
              <a:t> in </a:t>
            </a:r>
            <a:r>
              <a:rPr lang="de-DE" sz="1900" dirty="0" err="1"/>
              <a:t>bioethics</a:t>
            </a:r>
            <a:r>
              <a:rPr lang="de-DE" sz="1900" dirty="0"/>
              <a:t>, </a:t>
            </a:r>
            <a:r>
              <a:rPr lang="de-DE" sz="1900" dirty="0" err="1"/>
              <a:t>genomics</a:t>
            </a:r>
            <a:r>
              <a:rPr lang="de-DE" sz="1900" dirty="0"/>
              <a:t>, </a:t>
            </a:r>
            <a:r>
              <a:rPr lang="de-DE" sz="1900" dirty="0" err="1"/>
              <a:t>chemical</a:t>
            </a:r>
            <a:r>
              <a:rPr lang="de-DE" sz="1900" dirty="0"/>
              <a:t> </a:t>
            </a:r>
            <a:r>
              <a:rPr lang="de-DE" sz="1900" dirty="0" err="1"/>
              <a:t>engineering</a:t>
            </a:r>
            <a:r>
              <a:rPr lang="de-DE" sz="1900" dirty="0"/>
              <a:t>, </a:t>
            </a:r>
            <a:r>
              <a:rPr lang="de-DE" sz="1900" dirty="0" err="1"/>
              <a:t>biotechnology</a:t>
            </a:r>
            <a:r>
              <a:rPr lang="de-DE" sz="1900" dirty="0"/>
              <a:t>, </a:t>
            </a:r>
            <a:r>
              <a:rPr lang="de-DE" sz="1900" dirty="0" err="1"/>
              <a:t>molecular</a:t>
            </a:r>
            <a:r>
              <a:rPr lang="de-DE" sz="1900" dirty="0"/>
              <a:t> </a:t>
            </a:r>
            <a:r>
              <a:rPr lang="de-DE" sz="1900" dirty="0" err="1"/>
              <a:t>genetics</a:t>
            </a:r>
            <a:r>
              <a:rPr lang="de-DE" sz="1900" dirty="0"/>
              <a:t>, and </a:t>
            </a:r>
            <a:r>
              <a:rPr lang="de-DE" sz="1900" dirty="0" err="1"/>
              <a:t>software</a:t>
            </a:r>
            <a:r>
              <a:rPr lang="de-DE" sz="1900" dirty="0"/>
              <a:t> </a:t>
            </a:r>
            <a:r>
              <a:rPr lang="de-DE" sz="1900" dirty="0" err="1"/>
              <a:t>along</a:t>
            </a:r>
            <a:r>
              <a:rPr lang="de-DE" sz="1900" dirty="0"/>
              <a:t> </a:t>
            </a:r>
            <a:r>
              <a:rPr lang="de-DE" sz="1900" dirty="0" err="1"/>
              <a:t>with</a:t>
            </a:r>
            <a:r>
              <a:rPr lang="de-DE" sz="1900" dirty="0"/>
              <a:t> </a:t>
            </a:r>
            <a:r>
              <a:rPr lang="de-DE" sz="1900" dirty="0" err="1"/>
              <a:t>groundbreaking</a:t>
            </a:r>
            <a:r>
              <a:rPr lang="de-DE" sz="1900" dirty="0"/>
              <a:t> </a:t>
            </a:r>
            <a:r>
              <a:rPr lang="de-DE" sz="1900" dirty="0" err="1"/>
              <a:t>entrepreneurs</a:t>
            </a:r>
            <a:r>
              <a:rPr lang="de-DE" sz="1900" dirty="0"/>
              <a:t>, </a:t>
            </a:r>
            <a:r>
              <a:rPr lang="de-DE" sz="1900" dirty="0" err="1"/>
              <a:t>inventors</a:t>
            </a:r>
            <a:r>
              <a:rPr lang="de-DE" sz="1900" dirty="0"/>
              <a:t> and </a:t>
            </a:r>
            <a:r>
              <a:rPr lang="de-DE" sz="1900" dirty="0" err="1"/>
              <a:t>investors</a:t>
            </a:r>
            <a:r>
              <a:rPr lang="de-DE" sz="1900" dirty="0"/>
              <a:t> –  on </a:t>
            </a:r>
            <a:r>
              <a:rPr lang="de-DE" sz="1900" dirty="0" err="1"/>
              <a:t>today’s</a:t>
            </a:r>
            <a:r>
              <a:rPr lang="de-DE" sz="1900" dirty="0"/>
              <a:t> launch </a:t>
            </a:r>
            <a:r>
              <a:rPr lang="de-DE" sz="1900" dirty="0" err="1"/>
              <a:t>of</a:t>
            </a:r>
            <a:r>
              <a:rPr lang="de-DE" sz="1900" dirty="0"/>
              <a:t> COLOSSAL, a </a:t>
            </a:r>
            <a:r>
              <a:rPr lang="de-DE" sz="1900" dirty="0" err="1"/>
              <a:t>new</a:t>
            </a:r>
            <a:r>
              <a:rPr lang="de-DE" sz="1900" dirty="0"/>
              <a:t> </a:t>
            </a:r>
            <a:r>
              <a:rPr lang="de-DE" sz="1900" dirty="0" err="1"/>
              <a:t>bioscience</a:t>
            </a:r>
            <a:r>
              <a:rPr lang="de-DE" sz="1900" dirty="0"/>
              <a:t> and </a:t>
            </a:r>
            <a:r>
              <a:rPr lang="de-DE" sz="1900" dirty="0" err="1"/>
              <a:t>genetics</a:t>
            </a:r>
            <a:r>
              <a:rPr lang="de-DE" sz="1900" dirty="0"/>
              <a:t> </a:t>
            </a:r>
            <a:r>
              <a:rPr lang="de-DE" sz="1900" dirty="0" err="1"/>
              <a:t>company</a:t>
            </a:r>
            <a:r>
              <a:rPr lang="de-DE" sz="1900" dirty="0"/>
              <a:t> </a:t>
            </a:r>
            <a:r>
              <a:rPr lang="de-DE" sz="1900" dirty="0" err="1"/>
              <a:t>focused</a:t>
            </a:r>
            <a:r>
              <a:rPr lang="de-DE" sz="1900" dirty="0"/>
              <a:t> on </a:t>
            </a:r>
            <a:r>
              <a:rPr lang="de-DE" sz="1900" dirty="0" err="1"/>
              <a:t>pioneering</a:t>
            </a:r>
            <a:r>
              <a:rPr lang="de-DE" sz="1900" dirty="0"/>
              <a:t> </a:t>
            </a:r>
            <a:r>
              <a:rPr lang="de-DE" sz="1900" dirty="0" err="1"/>
              <a:t>animal</a:t>
            </a:r>
            <a:r>
              <a:rPr lang="de-DE" sz="1900" dirty="0"/>
              <a:t> de-</a:t>
            </a:r>
            <a:r>
              <a:rPr lang="de-DE" sz="1900" dirty="0" err="1"/>
              <a:t>extinction</a:t>
            </a:r>
            <a:r>
              <a:rPr lang="de-DE" sz="1900" dirty="0"/>
              <a:t> </a:t>
            </a:r>
            <a:r>
              <a:rPr lang="de-DE" sz="1900" dirty="0" err="1"/>
              <a:t>technology</a:t>
            </a:r>
            <a:r>
              <a:rPr lang="de-DE" sz="1900" dirty="0"/>
              <a:t>.“</a:t>
            </a:r>
          </a:p>
          <a:p>
            <a:pPr marL="0" indent="0">
              <a:buNone/>
            </a:pPr>
            <a:r>
              <a:rPr lang="de-DE" dirty="0"/>
              <a:t>Abgesehen davon, dass diese Technologie die Erde und den Genpool wieder mehr diversifiziert, kann das auch interessant sein für Produkte, die auf Zellen dieser Tiere und potenziell Pflanzen basieren, wie z.B. Medizin, vor allem wenn diese Medizin gewonnen werden kann, ohne diesen Lebewesen zu schaden, nachdem sie wiedererweckt wurden. Das ist deshalb relevant, weil wir schon jetzt viele Arten verloren haben – und manche davon hätten vielleicht die biologischen Adaptionen gehabt um Krankheiten zu heilen, an denen wir heute noch sterben.</a:t>
            </a:r>
          </a:p>
          <a:p>
            <a:pPr marL="0" indent="0">
              <a:buNone/>
            </a:pPr>
            <a:endParaRPr lang="de-DE" dirty="0"/>
          </a:p>
        </p:txBody>
      </p:sp>
      <p:pic>
        <p:nvPicPr>
          <p:cNvPr id="4" name="Grafik 3">
            <a:extLst>
              <a:ext uri="{FF2B5EF4-FFF2-40B4-BE49-F238E27FC236}">
                <a16:creationId xmlns:a16="http://schemas.microsoft.com/office/drawing/2014/main" id="{DEA338FF-4BF8-45A6-BF29-A84226DF3118}"/>
              </a:ext>
            </a:extLst>
          </p:cNvPr>
          <p:cNvPicPr>
            <a:picLocks noChangeAspect="1"/>
          </p:cNvPicPr>
          <p:nvPr/>
        </p:nvPicPr>
        <p:blipFill>
          <a:blip r:embed="rId5"/>
          <a:stretch>
            <a:fillRect/>
          </a:stretch>
        </p:blipFill>
        <p:spPr>
          <a:xfrm>
            <a:off x="10160852" y="0"/>
            <a:ext cx="2114550" cy="1990725"/>
          </a:xfrm>
          <a:prstGeom prst="rect">
            <a:avLst/>
          </a:prstGeom>
        </p:spPr>
      </p:pic>
    </p:spTree>
    <p:extLst>
      <p:ext uri="{BB962C8B-B14F-4D97-AF65-F5344CB8AC3E}">
        <p14:creationId xmlns:p14="http://schemas.microsoft.com/office/powerpoint/2010/main" val="2875093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159AA5-8E8D-4FD1-8520-F3AD82F98619}"/>
              </a:ext>
            </a:extLst>
          </p:cNvPr>
          <p:cNvSpPr>
            <a:spLocks noGrp="1"/>
          </p:cNvSpPr>
          <p:nvPr>
            <p:ph type="title"/>
          </p:nvPr>
        </p:nvSpPr>
        <p:spPr>
          <a:xfrm>
            <a:off x="838200" y="104929"/>
            <a:ext cx="10515600" cy="1325563"/>
          </a:xfrm>
        </p:spPr>
        <p:txBody>
          <a:bodyPr>
            <a:normAutofit/>
          </a:bodyPr>
          <a:lstStyle/>
          <a:p>
            <a:pPr algn="ctr"/>
            <a:r>
              <a:rPr lang="de-DE" sz="3600" b="1" dirty="0"/>
              <a:t>Mehr Leads</a:t>
            </a:r>
            <a:r>
              <a:rPr lang="de-DE" sz="3600" dirty="0"/>
              <a:t>:</a:t>
            </a:r>
            <a:br>
              <a:rPr lang="de-DE" sz="3600" dirty="0"/>
            </a:br>
            <a:r>
              <a:rPr lang="de-DE" sz="3600" dirty="0" err="1"/>
              <a:t>Xprize</a:t>
            </a:r>
            <a:r>
              <a:rPr lang="de-DE" sz="3600" dirty="0"/>
              <a:t> – Gewinner, 2., und Zulieferer</a:t>
            </a:r>
          </a:p>
        </p:txBody>
      </p:sp>
      <p:sp>
        <p:nvSpPr>
          <p:cNvPr id="3" name="Inhaltsplatzhalter 2">
            <a:extLst>
              <a:ext uri="{FF2B5EF4-FFF2-40B4-BE49-F238E27FC236}">
                <a16:creationId xmlns:a16="http://schemas.microsoft.com/office/drawing/2014/main" id="{ABD8A6B0-5EEA-4E5A-A90A-8C529B287C95}"/>
              </a:ext>
            </a:extLst>
          </p:cNvPr>
          <p:cNvSpPr>
            <a:spLocks noGrp="1"/>
          </p:cNvSpPr>
          <p:nvPr>
            <p:ph idx="1"/>
          </p:nvPr>
        </p:nvSpPr>
        <p:spPr>
          <a:xfrm>
            <a:off x="4898056" y="1690688"/>
            <a:ext cx="6721405" cy="4351338"/>
          </a:xfrm>
        </p:spPr>
        <p:txBody>
          <a:bodyPr>
            <a:normAutofit fontScale="92500" lnSpcReduction="10000"/>
          </a:bodyPr>
          <a:lstStyle/>
          <a:p>
            <a:pPr marL="457200" lvl="1" indent="0">
              <a:buNone/>
            </a:pPr>
            <a:r>
              <a:rPr lang="de-DE" dirty="0">
                <a:hlinkClick r:id="rId2">
                  <a:extLst>
                    <a:ext uri="{A12FA001-AC4F-418D-AE19-62706E023703}">
                      <ahyp:hlinkClr xmlns:ahyp="http://schemas.microsoft.com/office/drawing/2018/hyperlinkcolor" val="tx"/>
                    </a:ext>
                  </a:extLst>
                </a:hlinkClick>
              </a:rPr>
              <a:t>Beispiele:</a:t>
            </a:r>
          </a:p>
          <a:p>
            <a:pPr marL="457200" lvl="1" indent="0">
              <a:buNone/>
            </a:pPr>
            <a:endParaRPr lang="de-DE" dirty="0">
              <a:hlinkClick r:id="rId2">
                <a:extLst>
                  <a:ext uri="{A12FA001-AC4F-418D-AE19-62706E023703}">
                    <ahyp:hlinkClr xmlns:ahyp="http://schemas.microsoft.com/office/drawing/2018/hyperlinkcolor" val="tx"/>
                  </a:ext>
                </a:extLst>
              </a:hlinkClick>
            </a:endParaRPr>
          </a:p>
          <a:p>
            <a:pPr lvl="1"/>
            <a:r>
              <a:rPr lang="de-DE" u="sng" dirty="0">
                <a:solidFill>
                  <a:srgbClr val="0563C1"/>
                </a:solidFill>
                <a:hlinkClick r:id="rId2">
                  <a:extLst>
                    <a:ext uri="{A12FA001-AC4F-418D-AE19-62706E023703}">
                      <ahyp:hlinkClr xmlns:ahyp="http://schemas.microsoft.com/office/drawing/2018/hyperlinkcolor" val="tx"/>
                    </a:ext>
                  </a:extLst>
                </a:hlinkClick>
              </a:rPr>
              <a:t>https://www.xprize.org/prizes/feedthenextbillion/articles/xprize-feed-the-next-billion-advisory-board</a:t>
            </a:r>
            <a:endParaRPr lang="de-DE" dirty="0"/>
          </a:p>
          <a:p>
            <a:pPr marL="720725" indent="0">
              <a:buNone/>
            </a:pPr>
            <a:r>
              <a:rPr lang="de-DE" dirty="0"/>
              <a:t>X-</a:t>
            </a:r>
            <a:r>
              <a:rPr lang="de-DE" dirty="0" err="1"/>
              <a:t>prize</a:t>
            </a:r>
            <a:r>
              <a:rPr lang="de-DE" dirty="0"/>
              <a:t> Wettbewerb, Wege zu finden, eine Milliarde Menschen mit Tier- und Umweltfreundlichen Protein Alternativen zu Fleisch und Fisch zu versorge </a:t>
            </a:r>
            <a:r>
              <a:rPr lang="de-DE" u="sng" dirty="0">
                <a:hlinkClick r:id="rId3"/>
              </a:rPr>
              <a:t>https://www.xprize.org/prizes/carbon/articles/co2-based-products-of-the-future</a:t>
            </a:r>
            <a:endParaRPr lang="de-DE" dirty="0"/>
          </a:p>
          <a:p>
            <a:pPr marL="720725" indent="0">
              <a:buNone/>
            </a:pPr>
            <a:r>
              <a:rPr lang="de-DE" dirty="0"/>
              <a:t>Recycling von Kohlenstoffemissionen in massivem </a:t>
            </a:r>
            <a:r>
              <a:rPr lang="de-DE" dirty="0" err="1"/>
              <a:t>Ausmass</a:t>
            </a:r>
            <a:endParaRPr lang="de-DE" dirty="0"/>
          </a:p>
          <a:p>
            <a:endParaRPr lang="de-DE" dirty="0"/>
          </a:p>
        </p:txBody>
      </p:sp>
      <p:pic>
        <p:nvPicPr>
          <p:cNvPr id="8" name="Grafik 7">
            <a:extLst>
              <a:ext uri="{FF2B5EF4-FFF2-40B4-BE49-F238E27FC236}">
                <a16:creationId xmlns:a16="http://schemas.microsoft.com/office/drawing/2014/main" id="{233C1E38-5148-44F5-B93E-D56E0D049EA1}"/>
              </a:ext>
            </a:extLst>
          </p:cNvPr>
          <p:cNvPicPr>
            <a:picLocks noChangeAspect="1"/>
          </p:cNvPicPr>
          <p:nvPr/>
        </p:nvPicPr>
        <p:blipFill>
          <a:blip r:embed="rId4"/>
          <a:stretch>
            <a:fillRect/>
          </a:stretch>
        </p:blipFill>
        <p:spPr>
          <a:xfrm>
            <a:off x="945181" y="1430492"/>
            <a:ext cx="3952875" cy="4695825"/>
          </a:xfrm>
          <a:prstGeom prst="rect">
            <a:avLst/>
          </a:prstGeom>
        </p:spPr>
      </p:pic>
    </p:spTree>
    <p:extLst>
      <p:ext uri="{BB962C8B-B14F-4D97-AF65-F5344CB8AC3E}">
        <p14:creationId xmlns:p14="http://schemas.microsoft.com/office/powerpoint/2010/main" val="34262293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4CF043-37DD-44A2-AE87-F6068E3FC1F5}"/>
              </a:ext>
            </a:extLst>
          </p:cNvPr>
          <p:cNvSpPr>
            <a:spLocks noGrp="1"/>
          </p:cNvSpPr>
          <p:nvPr>
            <p:ph type="title"/>
          </p:nvPr>
        </p:nvSpPr>
        <p:spPr/>
        <p:txBody>
          <a:bodyPr>
            <a:normAutofit/>
          </a:bodyPr>
          <a:lstStyle/>
          <a:p>
            <a:r>
              <a:rPr lang="de-DE" dirty="0" err="1"/>
              <a:t>Singularity</a:t>
            </a:r>
            <a:r>
              <a:rPr lang="de-DE" dirty="0"/>
              <a:t> University</a:t>
            </a:r>
            <a:br>
              <a:rPr lang="de-DE" dirty="0"/>
            </a:br>
            <a:r>
              <a:rPr lang="de-DE" sz="1600" dirty="0" err="1"/>
              <a:t>win</a:t>
            </a:r>
            <a:r>
              <a:rPr lang="de-DE" sz="1600" dirty="0"/>
              <a:t>/</a:t>
            </a:r>
            <a:r>
              <a:rPr lang="de-DE" sz="1600" dirty="0" err="1"/>
              <a:t>win</a:t>
            </a:r>
            <a:r>
              <a:rPr lang="de-DE" sz="1600" dirty="0"/>
              <a:t> Situationen zwischen Mensch und Natur, wo auch Firmen richtig gut Profit machen können: </a:t>
            </a:r>
            <a:r>
              <a:rPr lang="de-DE" sz="1600" u="sng" dirty="0">
                <a:hlinkClick r:id="rId2"/>
              </a:rPr>
              <a:t>https://www.su.org/blog/singularity-university-and-the-environment-global-grand-challenge</a:t>
            </a:r>
            <a:endParaRPr lang="de-DE" sz="1600" dirty="0"/>
          </a:p>
        </p:txBody>
      </p:sp>
      <p:sp>
        <p:nvSpPr>
          <p:cNvPr id="3" name="Inhaltsplatzhalter 2">
            <a:extLst>
              <a:ext uri="{FF2B5EF4-FFF2-40B4-BE49-F238E27FC236}">
                <a16:creationId xmlns:a16="http://schemas.microsoft.com/office/drawing/2014/main" id="{40E7C425-DC46-4203-AB70-9683EC65FF82}"/>
              </a:ext>
            </a:extLst>
          </p:cNvPr>
          <p:cNvSpPr>
            <a:spLocks noGrp="1"/>
          </p:cNvSpPr>
          <p:nvPr>
            <p:ph idx="1"/>
          </p:nvPr>
        </p:nvSpPr>
        <p:spPr>
          <a:xfrm>
            <a:off x="892098" y="1825625"/>
            <a:ext cx="10461702" cy="4351338"/>
          </a:xfrm>
        </p:spPr>
        <p:txBody>
          <a:bodyPr>
            <a:normAutofit fontScale="62500" lnSpcReduction="20000"/>
          </a:bodyPr>
          <a:lstStyle/>
          <a:p>
            <a:pPr marL="0" indent="0">
              <a:buNone/>
            </a:pPr>
            <a:r>
              <a:rPr lang="de-DE" dirty="0"/>
              <a:t>In </a:t>
            </a:r>
            <a:r>
              <a:rPr lang="de-DE" dirty="0" err="1"/>
              <a:t>Singularity</a:t>
            </a:r>
            <a:r>
              <a:rPr lang="de-DE" dirty="0"/>
              <a:t> </a:t>
            </a:r>
            <a:r>
              <a:rPr lang="de-DE" dirty="0" err="1"/>
              <a:t>University‘s</a:t>
            </a:r>
            <a:r>
              <a:rPr lang="de-DE" dirty="0"/>
              <a:t> eigenen Worten:</a:t>
            </a:r>
          </a:p>
          <a:p>
            <a:pPr marL="0" indent="0" algn="just">
              <a:buNone/>
            </a:pPr>
            <a:r>
              <a:rPr lang="de-DE" dirty="0"/>
              <a:t>„Energy and Environmental Systems Chair</a:t>
            </a:r>
            <a:r>
              <a:rPr lang="de-DE" u="sng" dirty="0">
                <a:hlinkClick r:id="rId3"/>
              </a:rPr>
              <a:t> </a:t>
            </a:r>
            <a:r>
              <a:rPr lang="de-DE" u="sng" dirty="0" err="1">
                <a:hlinkClick r:id="rId3"/>
              </a:rPr>
              <a:t>Ramez</a:t>
            </a:r>
            <a:r>
              <a:rPr lang="de-DE" u="sng" dirty="0">
                <a:hlinkClick r:id="rId3"/>
              </a:rPr>
              <a:t> Naam</a:t>
            </a:r>
            <a:r>
              <a:rPr lang="de-DE" dirty="0"/>
              <a:t> </a:t>
            </a:r>
            <a:r>
              <a:rPr lang="de-DE" dirty="0" err="1"/>
              <a:t>speaks</a:t>
            </a:r>
            <a:r>
              <a:rPr lang="de-DE" dirty="0"/>
              <a:t> </a:t>
            </a:r>
            <a:r>
              <a:rPr lang="de-DE" dirty="0" err="1"/>
              <a:t>about</a:t>
            </a:r>
            <a:r>
              <a:rPr lang="de-DE" dirty="0"/>
              <a:t> </a:t>
            </a:r>
            <a:r>
              <a:rPr lang="de-DE" dirty="0" err="1"/>
              <a:t>how</a:t>
            </a:r>
            <a:r>
              <a:rPr lang="de-DE" dirty="0"/>
              <a:t> </a:t>
            </a:r>
            <a:r>
              <a:rPr lang="de-DE" dirty="0" err="1"/>
              <a:t>exponential</a:t>
            </a:r>
            <a:r>
              <a:rPr lang="de-DE" dirty="0"/>
              <a:t> </a:t>
            </a:r>
            <a:r>
              <a:rPr lang="de-DE" dirty="0" err="1"/>
              <a:t>technologies</a:t>
            </a:r>
            <a:r>
              <a:rPr lang="de-DE" dirty="0"/>
              <a:t> </a:t>
            </a:r>
            <a:r>
              <a:rPr lang="de-DE" dirty="0" err="1"/>
              <a:t>can</a:t>
            </a:r>
            <a:r>
              <a:rPr lang="de-DE" dirty="0"/>
              <a:t> </a:t>
            </a:r>
            <a:r>
              <a:rPr lang="de-DE" dirty="0" err="1"/>
              <a:t>address</a:t>
            </a:r>
            <a:r>
              <a:rPr lang="de-DE" dirty="0"/>
              <a:t> </a:t>
            </a:r>
            <a:r>
              <a:rPr lang="de-DE" dirty="0" err="1"/>
              <a:t>issues</a:t>
            </a:r>
            <a:r>
              <a:rPr lang="de-DE" dirty="0"/>
              <a:t> such </a:t>
            </a:r>
            <a:r>
              <a:rPr lang="de-DE" dirty="0" err="1"/>
              <a:t>as</a:t>
            </a:r>
            <a:r>
              <a:rPr lang="de-DE" dirty="0"/>
              <a:t> </a:t>
            </a:r>
            <a:r>
              <a:rPr lang="de-DE" dirty="0" err="1"/>
              <a:t>climate</a:t>
            </a:r>
            <a:r>
              <a:rPr lang="de-DE" dirty="0"/>
              <a:t> </a:t>
            </a:r>
            <a:r>
              <a:rPr lang="de-DE" dirty="0" err="1"/>
              <a:t>change</a:t>
            </a:r>
            <a:r>
              <a:rPr lang="de-DE" dirty="0"/>
              <a:t>, </a:t>
            </a:r>
            <a:r>
              <a:rPr lang="de-DE" dirty="0" err="1"/>
              <a:t>ocean</a:t>
            </a:r>
            <a:r>
              <a:rPr lang="de-DE" dirty="0"/>
              <a:t> </a:t>
            </a:r>
            <a:r>
              <a:rPr lang="de-DE" dirty="0" err="1"/>
              <a:t>health</a:t>
            </a:r>
            <a:r>
              <a:rPr lang="de-DE" dirty="0"/>
              <a:t>, </a:t>
            </a:r>
            <a:r>
              <a:rPr lang="de-DE" dirty="0" err="1"/>
              <a:t>forests</a:t>
            </a:r>
            <a:r>
              <a:rPr lang="de-DE" dirty="0"/>
              <a:t>, </a:t>
            </a:r>
            <a:r>
              <a:rPr lang="de-DE" dirty="0" err="1"/>
              <a:t>fresh</a:t>
            </a:r>
            <a:r>
              <a:rPr lang="de-DE" dirty="0"/>
              <a:t> </a:t>
            </a:r>
            <a:r>
              <a:rPr lang="de-DE" dirty="0" err="1"/>
              <a:t>water</a:t>
            </a:r>
            <a:r>
              <a:rPr lang="de-DE" dirty="0"/>
              <a:t>, </a:t>
            </a:r>
            <a:r>
              <a:rPr lang="de-DE" dirty="0" err="1"/>
              <a:t>food</a:t>
            </a:r>
            <a:r>
              <a:rPr lang="de-DE" dirty="0"/>
              <a:t> </a:t>
            </a:r>
            <a:r>
              <a:rPr lang="de-DE" dirty="0" err="1"/>
              <a:t>systems</a:t>
            </a:r>
            <a:r>
              <a:rPr lang="de-DE" dirty="0"/>
              <a:t>, </a:t>
            </a:r>
            <a:r>
              <a:rPr lang="de-DE" dirty="0" err="1"/>
              <a:t>commodities</a:t>
            </a:r>
            <a:r>
              <a:rPr lang="de-DE" dirty="0"/>
              <a:t>, and </a:t>
            </a:r>
            <a:r>
              <a:rPr lang="de-DE" dirty="0" err="1"/>
              <a:t>more</a:t>
            </a:r>
            <a:r>
              <a:rPr lang="de-DE" dirty="0"/>
              <a:t>, and </a:t>
            </a:r>
            <a:r>
              <a:rPr lang="de-DE" dirty="0" err="1"/>
              <a:t>how</a:t>
            </a:r>
            <a:r>
              <a:rPr lang="de-DE" dirty="0"/>
              <a:t> </a:t>
            </a:r>
            <a:r>
              <a:rPr lang="de-DE" dirty="0" err="1"/>
              <a:t>these</a:t>
            </a:r>
            <a:r>
              <a:rPr lang="de-DE" dirty="0"/>
              <a:t> </a:t>
            </a:r>
            <a:r>
              <a:rPr lang="de-DE" dirty="0" err="1"/>
              <a:t>systems</a:t>
            </a:r>
            <a:r>
              <a:rPr lang="de-DE" dirty="0"/>
              <a:t> </a:t>
            </a:r>
            <a:r>
              <a:rPr lang="de-DE" dirty="0" err="1"/>
              <a:t>intersect</a:t>
            </a:r>
            <a:r>
              <a:rPr lang="de-DE" dirty="0"/>
              <a:t> </a:t>
            </a:r>
            <a:r>
              <a:rPr lang="de-DE" dirty="0" err="1"/>
              <a:t>with</a:t>
            </a:r>
            <a:r>
              <a:rPr lang="de-DE" dirty="0"/>
              <a:t> social </a:t>
            </a:r>
            <a:r>
              <a:rPr lang="de-DE" dirty="0" err="1"/>
              <a:t>issues</a:t>
            </a:r>
            <a:r>
              <a:rPr lang="de-DE" dirty="0"/>
              <a:t> </a:t>
            </a:r>
            <a:r>
              <a:rPr lang="de-DE" dirty="0" err="1"/>
              <a:t>including</a:t>
            </a:r>
            <a:r>
              <a:rPr lang="de-DE" dirty="0"/>
              <a:t> </a:t>
            </a:r>
            <a:r>
              <a:rPr lang="de-DE" dirty="0" err="1"/>
              <a:t>poverty</a:t>
            </a:r>
            <a:r>
              <a:rPr lang="de-DE" dirty="0"/>
              <a:t>, </a:t>
            </a:r>
            <a:r>
              <a:rPr lang="de-DE" dirty="0" err="1"/>
              <a:t>education</a:t>
            </a:r>
            <a:r>
              <a:rPr lang="de-DE" dirty="0"/>
              <a:t>, </a:t>
            </a:r>
            <a:r>
              <a:rPr lang="de-DE" dirty="0" err="1"/>
              <a:t>inequality</a:t>
            </a:r>
            <a:r>
              <a:rPr lang="de-DE" dirty="0"/>
              <a:t>, </a:t>
            </a:r>
            <a:r>
              <a:rPr lang="de-DE" dirty="0" err="1"/>
              <a:t>violence</a:t>
            </a:r>
            <a:r>
              <a:rPr lang="de-DE" dirty="0"/>
              <a:t>, hate, and </a:t>
            </a:r>
            <a:r>
              <a:rPr lang="de-DE" dirty="0" err="1"/>
              <a:t>democracy</a:t>
            </a:r>
            <a:r>
              <a:rPr lang="de-DE" dirty="0"/>
              <a:t>. He </a:t>
            </a:r>
            <a:r>
              <a:rPr lang="de-DE" dirty="0" err="1"/>
              <a:t>is</a:t>
            </a:r>
            <a:r>
              <a:rPr lang="de-DE" dirty="0"/>
              <a:t> also </a:t>
            </a:r>
            <a:r>
              <a:rPr lang="de-DE" dirty="0" err="1"/>
              <a:t>the</a:t>
            </a:r>
            <a:r>
              <a:rPr lang="de-DE" dirty="0"/>
              <a:t> H.G. Wells Award-</a:t>
            </a:r>
            <a:r>
              <a:rPr lang="de-DE" dirty="0" err="1"/>
              <a:t>winning</a:t>
            </a:r>
            <a:r>
              <a:rPr lang="de-DE" dirty="0"/>
              <a:t> </a:t>
            </a:r>
            <a:r>
              <a:rPr lang="de-DE" dirty="0" err="1"/>
              <a:t>author</a:t>
            </a:r>
            <a:r>
              <a:rPr lang="de-DE" dirty="0"/>
              <a:t> </a:t>
            </a:r>
            <a:r>
              <a:rPr lang="de-DE" dirty="0" err="1"/>
              <a:t>of</a:t>
            </a:r>
            <a:r>
              <a:rPr lang="de-DE" dirty="0"/>
              <a:t> </a:t>
            </a:r>
            <a:r>
              <a:rPr lang="de-DE" dirty="0" err="1"/>
              <a:t>four</a:t>
            </a:r>
            <a:r>
              <a:rPr lang="de-DE" dirty="0"/>
              <a:t> </a:t>
            </a:r>
            <a:r>
              <a:rPr lang="de-DE" dirty="0" err="1"/>
              <a:t>books</a:t>
            </a:r>
            <a:r>
              <a:rPr lang="de-DE" dirty="0"/>
              <a:t>, </a:t>
            </a:r>
            <a:r>
              <a:rPr lang="de-DE" dirty="0" err="1"/>
              <a:t>including</a:t>
            </a:r>
            <a:r>
              <a:rPr lang="de-DE" dirty="0"/>
              <a:t> </a:t>
            </a:r>
            <a:r>
              <a:rPr lang="de-DE" i="1" dirty="0"/>
              <a:t>The Infinite </a:t>
            </a:r>
            <a:r>
              <a:rPr lang="de-DE" i="1" dirty="0" err="1"/>
              <a:t>Resource</a:t>
            </a:r>
            <a:r>
              <a:rPr lang="de-DE" i="1" dirty="0"/>
              <a:t>: The Power </a:t>
            </a:r>
            <a:r>
              <a:rPr lang="de-DE" i="1" dirty="0" err="1"/>
              <a:t>of</a:t>
            </a:r>
            <a:r>
              <a:rPr lang="de-DE" i="1" dirty="0"/>
              <a:t> </a:t>
            </a:r>
            <a:r>
              <a:rPr lang="de-DE" i="1" dirty="0" err="1"/>
              <a:t>Ideas</a:t>
            </a:r>
            <a:r>
              <a:rPr lang="de-DE" i="1" dirty="0"/>
              <a:t> on a Finite Planet</a:t>
            </a:r>
            <a:r>
              <a:rPr lang="de-DE" dirty="0"/>
              <a:t> (</a:t>
            </a:r>
            <a:r>
              <a:rPr lang="de-DE" dirty="0" err="1"/>
              <a:t>non-fiction</a:t>
            </a:r>
            <a:r>
              <a:rPr lang="de-DE" dirty="0"/>
              <a:t>), </a:t>
            </a:r>
            <a:r>
              <a:rPr lang="de-DE" dirty="0" err="1"/>
              <a:t>which</a:t>
            </a:r>
            <a:r>
              <a:rPr lang="de-DE" dirty="0"/>
              <a:t> </a:t>
            </a:r>
            <a:r>
              <a:rPr lang="de-DE" dirty="0" err="1"/>
              <a:t>looks</a:t>
            </a:r>
            <a:r>
              <a:rPr lang="de-DE" dirty="0"/>
              <a:t> at </a:t>
            </a:r>
            <a:r>
              <a:rPr lang="de-DE" dirty="0" err="1"/>
              <a:t>the</a:t>
            </a:r>
            <a:r>
              <a:rPr lang="de-DE" dirty="0"/>
              <a:t> environmental and </a:t>
            </a:r>
            <a:r>
              <a:rPr lang="de-DE" dirty="0" err="1"/>
              <a:t>natural</a:t>
            </a:r>
            <a:r>
              <a:rPr lang="de-DE" dirty="0"/>
              <a:t> </a:t>
            </a:r>
            <a:r>
              <a:rPr lang="de-DE" dirty="0" err="1"/>
              <a:t>resource</a:t>
            </a:r>
            <a:r>
              <a:rPr lang="de-DE" dirty="0"/>
              <a:t> </a:t>
            </a:r>
            <a:r>
              <a:rPr lang="de-DE" dirty="0" err="1"/>
              <a:t>challenges</a:t>
            </a:r>
            <a:r>
              <a:rPr lang="de-DE" dirty="0"/>
              <a:t> </a:t>
            </a:r>
            <a:r>
              <a:rPr lang="de-DE" dirty="0" err="1"/>
              <a:t>of</a:t>
            </a:r>
            <a:r>
              <a:rPr lang="de-DE" dirty="0"/>
              <a:t> </a:t>
            </a:r>
            <a:r>
              <a:rPr lang="de-DE" dirty="0" err="1"/>
              <a:t>climate</a:t>
            </a:r>
            <a:r>
              <a:rPr lang="de-DE" dirty="0"/>
              <a:t> </a:t>
            </a:r>
            <a:r>
              <a:rPr lang="de-DE" dirty="0" err="1"/>
              <a:t>change</a:t>
            </a:r>
            <a:r>
              <a:rPr lang="de-DE" dirty="0"/>
              <a:t>, </a:t>
            </a:r>
            <a:r>
              <a:rPr lang="de-DE" dirty="0" err="1"/>
              <a:t>energy</a:t>
            </a:r>
            <a:r>
              <a:rPr lang="de-DE" dirty="0"/>
              <a:t>, </a:t>
            </a:r>
            <a:r>
              <a:rPr lang="de-DE" dirty="0" err="1"/>
              <a:t>water</a:t>
            </a:r>
            <a:r>
              <a:rPr lang="de-DE" dirty="0"/>
              <a:t>, and </a:t>
            </a:r>
            <a:r>
              <a:rPr lang="de-DE" dirty="0" err="1"/>
              <a:t>food</a:t>
            </a:r>
            <a:r>
              <a:rPr lang="de-DE" dirty="0"/>
              <a:t>, and </a:t>
            </a:r>
            <a:r>
              <a:rPr lang="de-DE" dirty="0" err="1"/>
              <a:t>charts</a:t>
            </a:r>
            <a:r>
              <a:rPr lang="de-DE" dirty="0"/>
              <a:t> a </a:t>
            </a:r>
            <a:r>
              <a:rPr lang="de-DE" dirty="0" err="1"/>
              <a:t>course</a:t>
            </a:r>
            <a:r>
              <a:rPr lang="de-DE" dirty="0"/>
              <a:t> </a:t>
            </a:r>
            <a:r>
              <a:rPr lang="de-DE" dirty="0" err="1"/>
              <a:t>to</a:t>
            </a:r>
            <a:r>
              <a:rPr lang="de-DE" dirty="0"/>
              <a:t> </a:t>
            </a:r>
            <a:r>
              <a:rPr lang="de-DE" dirty="0" err="1"/>
              <a:t>meet</a:t>
            </a:r>
            <a:r>
              <a:rPr lang="de-DE" dirty="0"/>
              <a:t> </a:t>
            </a:r>
            <a:r>
              <a:rPr lang="de-DE" dirty="0" err="1"/>
              <a:t>those</a:t>
            </a:r>
            <a:r>
              <a:rPr lang="de-DE" dirty="0"/>
              <a:t> </a:t>
            </a:r>
            <a:r>
              <a:rPr lang="de-DE" dirty="0" err="1"/>
              <a:t>challenges</a:t>
            </a:r>
            <a:r>
              <a:rPr lang="de-DE" dirty="0"/>
              <a:t> </a:t>
            </a:r>
            <a:r>
              <a:rPr lang="de-DE" dirty="0" err="1"/>
              <a:t>through</a:t>
            </a:r>
            <a:r>
              <a:rPr lang="de-DE" dirty="0"/>
              <a:t> </a:t>
            </a:r>
            <a:r>
              <a:rPr lang="de-DE" dirty="0" err="1"/>
              <a:t>technological</a:t>
            </a:r>
            <a:r>
              <a:rPr lang="de-DE" dirty="0"/>
              <a:t> </a:t>
            </a:r>
            <a:r>
              <a:rPr lang="de-DE" dirty="0" err="1"/>
              <a:t>innovation</a:t>
            </a:r>
            <a:r>
              <a:rPr lang="de-DE" dirty="0"/>
              <a:t> and </a:t>
            </a:r>
            <a:r>
              <a:rPr lang="de-DE" dirty="0" err="1"/>
              <a:t>policy</a:t>
            </a:r>
            <a:r>
              <a:rPr lang="de-DE" dirty="0"/>
              <a:t> </a:t>
            </a:r>
            <a:r>
              <a:rPr lang="de-DE" dirty="0" err="1"/>
              <a:t>change.</a:t>
            </a:r>
            <a:r>
              <a:rPr lang="de-DE" u="sng" dirty="0" err="1">
                <a:hlinkClick r:id="rId4"/>
              </a:rPr>
              <a:t>Jonathan</a:t>
            </a:r>
            <a:r>
              <a:rPr lang="de-DE" u="sng" dirty="0">
                <a:hlinkClick r:id="rId4"/>
              </a:rPr>
              <a:t> Knowles</a:t>
            </a:r>
            <a:r>
              <a:rPr lang="de-DE" dirty="0"/>
              <a:t> </a:t>
            </a:r>
            <a:r>
              <a:rPr lang="de-DE" dirty="0" err="1"/>
              <a:t>covers</a:t>
            </a:r>
            <a:r>
              <a:rPr lang="de-DE" dirty="0"/>
              <a:t> a </a:t>
            </a:r>
            <a:r>
              <a:rPr lang="de-DE" dirty="0" err="1"/>
              <a:t>wide</a:t>
            </a:r>
            <a:r>
              <a:rPr lang="de-DE" dirty="0"/>
              <a:t> </a:t>
            </a:r>
            <a:r>
              <a:rPr lang="de-DE" dirty="0" err="1"/>
              <a:t>breadth</a:t>
            </a:r>
            <a:r>
              <a:rPr lang="de-DE" dirty="0"/>
              <a:t> </a:t>
            </a:r>
            <a:r>
              <a:rPr lang="de-DE" dirty="0" err="1"/>
              <a:t>of</a:t>
            </a:r>
            <a:r>
              <a:rPr lang="de-DE" dirty="0"/>
              <a:t> </a:t>
            </a:r>
            <a:r>
              <a:rPr lang="de-DE" dirty="0" err="1"/>
              <a:t>topics</a:t>
            </a:r>
            <a:r>
              <a:rPr lang="de-DE" dirty="0"/>
              <a:t> at </a:t>
            </a:r>
            <a:r>
              <a:rPr lang="de-DE" dirty="0" err="1"/>
              <a:t>Singularity</a:t>
            </a:r>
            <a:r>
              <a:rPr lang="de-DE" dirty="0"/>
              <a:t> University </a:t>
            </a:r>
            <a:r>
              <a:rPr lang="de-DE" dirty="0" err="1"/>
              <a:t>drawing</a:t>
            </a:r>
            <a:r>
              <a:rPr lang="de-DE" dirty="0"/>
              <a:t> on </a:t>
            </a:r>
            <a:r>
              <a:rPr lang="de-DE" dirty="0" err="1"/>
              <a:t>his</a:t>
            </a:r>
            <a:r>
              <a:rPr lang="de-DE" dirty="0"/>
              <a:t> </a:t>
            </a:r>
            <a:r>
              <a:rPr lang="de-DE" dirty="0" err="1"/>
              <a:t>experiences</a:t>
            </a:r>
            <a:r>
              <a:rPr lang="de-DE" dirty="0"/>
              <a:t> </a:t>
            </a:r>
            <a:r>
              <a:rPr lang="de-DE" dirty="0" err="1"/>
              <a:t>shaping</a:t>
            </a:r>
            <a:r>
              <a:rPr lang="de-DE" dirty="0"/>
              <a:t> </a:t>
            </a:r>
            <a:r>
              <a:rPr lang="de-DE" dirty="0" err="1"/>
              <a:t>tech</a:t>
            </a:r>
            <a:r>
              <a:rPr lang="de-DE" dirty="0"/>
              <a:t> and </a:t>
            </a:r>
            <a:r>
              <a:rPr lang="de-DE" dirty="0" err="1"/>
              <a:t>innovation</a:t>
            </a:r>
            <a:r>
              <a:rPr lang="de-DE" dirty="0"/>
              <a:t> </a:t>
            </a:r>
            <a:r>
              <a:rPr lang="de-DE" dirty="0" err="1"/>
              <a:t>over</a:t>
            </a:r>
            <a:r>
              <a:rPr lang="de-DE" dirty="0"/>
              <a:t> </a:t>
            </a:r>
            <a:r>
              <a:rPr lang="de-DE" dirty="0" err="1"/>
              <a:t>several</a:t>
            </a:r>
            <a:r>
              <a:rPr lang="de-DE" dirty="0"/>
              <a:t> </a:t>
            </a:r>
            <a:r>
              <a:rPr lang="de-DE" dirty="0" err="1"/>
              <a:t>decades</a:t>
            </a:r>
            <a:r>
              <a:rPr lang="de-DE" dirty="0"/>
              <a:t> in Silicon Valley </a:t>
            </a:r>
            <a:r>
              <a:rPr lang="de-DE" dirty="0" err="1"/>
              <a:t>as</a:t>
            </a:r>
            <a:r>
              <a:rPr lang="de-DE" dirty="0"/>
              <a:t> </a:t>
            </a:r>
            <a:r>
              <a:rPr lang="de-DE" dirty="0" err="1"/>
              <a:t>well</a:t>
            </a:r>
            <a:r>
              <a:rPr lang="de-DE" dirty="0"/>
              <a:t> </a:t>
            </a:r>
            <a:r>
              <a:rPr lang="de-DE" dirty="0" err="1"/>
              <a:t>as</a:t>
            </a:r>
            <a:r>
              <a:rPr lang="de-DE" dirty="0"/>
              <a:t> </a:t>
            </a:r>
            <a:r>
              <a:rPr lang="de-DE" dirty="0" err="1"/>
              <a:t>his</a:t>
            </a:r>
            <a:r>
              <a:rPr lang="de-DE" dirty="0"/>
              <a:t> </a:t>
            </a:r>
            <a:r>
              <a:rPr lang="de-DE" dirty="0" err="1"/>
              <a:t>experiences</a:t>
            </a:r>
            <a:r>
              <a:rPr lang="de-DE" dirty="0"/>
              <a:t> in </a:t>
            </a:r>
            <a:r>
              <a:rPr lang="de-DE" dirty="0" err="1"/>
              <a:t>the</a:t>
            </a:r>
            <a:r>
              <a:rPr lang="de-DE" dirty="0"/>
              <a:t> </a:t>
            </a:r>
            <a:r>
              <a:rPr lang="de-DE" dirty="0" err="1"/>
              <a:t>field</a:t>
            </a:r>
            <a:r>
              <a:rPr lang="de-DE" dirty="0"/>
              <a:t> </a:t>
            </a:r>
            <a:r>
              <a:rPr lang="de-DE" dirty="0" err="1"/>
              <a:t>using</a:t>
            </a:r>
            <a:r>
              <a:rPr lang="de-DE" dirty="0"/>
              <a:t> </a:t>
            </a:r>
            <a:r>
              <a:rPr lang="de-DE" dirty="0" err="1"/>
              <a:t>technology</a:t>
            </a:r>
            <a:r>
              <a:rPr lang="de-DE" dirty="0"/>
              <a:t> at </a:t>
            </a:r>
            <a:r>
              <a:rPr lang="de-DE" dirty="0" err="1"/>
              <a:t>the</a:t>
            </a:r>
            <a:r>
              <a:rPr lang="de-DE" dirty="0"/>
              <a:t> </a:t>
            </a:r>
            <a:r>
              <a:rPr lang="de-DE" dirty="0" err="1"/>
              <a:t>intersection</a:t>
            </a:r>
            <a:r>
              <a:rPr lang="de-DE" dirty="0"/>
              <a:t> </a:t>
            </a:r>
            <a:r>
              <a:rPr lang="de-DE" dirty="0" err="1"/>
              <a:t>of</a:t>
            </a:r>
            <a:r>
              <a:rPr lang="de-DE" dirty="0"/>
              <a:t> </a:t>
            </a:r>
            <a:r>
              <a:rPr lang="de-DE" dirty="0" err="1"/>
              <a:t>the</a:t>
            </a:r>
            <a:r>
              <a:rPr lang="de-DE" dirty="0"/>
              <a:t> </a:t>
            </a:r>
            <a:r>
              <a:rPr lang="de-DE" dirty="0" err="1"/>
              <a:t>environment</a:t>
            </a:r>
            <a:r>
              <a:rPr lang="de-DE" dirty="0"/>
              <a:t>, </a:t>
            </a:r>
            <a:r>
              <a:rPr lang="de-DE" dirty="0" err="1"/>
              <a:t>oceans</a:t>
            </a:r>
            <a:r>
              <a:rPr lang="de-DE" dirty="0"/>
              <a:t>, </a:t>
            </a:r>
            <a:r>
              <a:rPr lang="de-DE" dirty="0" err="1"/>
              <a:t>wildlife</a:t>
            </a:r>
            <a:r>
              <a:rPr lang="de-DE" dirty="0"/>
              <a:t>, and </a:t>
            </a:r>
            <a:r>
              <a:rPr lang="de-DE" dirty="0" err="1"/>
              <a:t>outer</a:t>
            </a:r>
            <a:r>
              <a:rPr lang="de-DE" dirty="0"/>
              <a:t> </a:t>
            </a:r>
            <a:r>
              <a:rPr lang="de-DE" dirty="0" err="1"/>
              <a:t>space.</a:t>
            </a:r>
            <a:r>
              <a:rPr lang="de-DE" u="sng" dirty="0" err="1">
                <a:hlinkClick r:id="rId5"/>
              </a:rPr>
              <a:t>Owen</a:t>
            </a:r>
            <a:r>
              <a:rPr lang="de-DE" u="sng" dirty="0">
                <a:hlinkClick r:id="rId5"/>
              </a:rPr>
              <a:t> </a:t>
            </a:r>
            <a:r>
              <a:rPr lang="de-DE" u="sng" dirty="0" err="1">
                <a:hlinkClick r:id="rId5"/>
              </a:rPr>
              <a:t>Gaffney</a:t>
            </a:r>
            <a:r>
              <a:rPr lang="de-DE" dirty="0"/>
              <a:t> </a:t>
            </a:r>
            <a:r>
              <a:rPr lang="de-DE" dirty="0" err="1"/>
              <a:t>is</a:t>
            </a:r>
            <a:r>
              <a:rPr lang="de-DE" dirty="0"/>
              <a:t> a </a:t>
            </a:r>
            <a:r>
              <a:rPr lang="de-DE" dirty="0" err="1"/>
              <a:t>writer</a:t>
            </a:r>
            <a:r>
              <a:rPr lang="de-DE" dirty="0"/>
              <a:t>, global </a:t>
            </a:r>
            <a:r>
              <a:rPr lang="de-DE" dirty="0" err="1"/>
              <a:t>sustainability</a:t>
            </a:r>
            <a:r>
              <a:rPr lang="de-DE" dirty="0"/>
              <a:t> </a:t>
            </a:r>
            <a:r>
              <a:rPr lang="de-DE" dirty="0" err="1"/>
              <a:t>analyst</a:t>
            </a:r>
            <a:r>
              <a:rPr lang="de-DE" dirty="0"/>
              <a:t>, and </a:t>
            </a:r>
            <a:r>
              <a:rPr lang="de-DE" dirty="0" err="1"/>
              <a:t>science</a:t>
            </a:r>
            <a:r>
              <a:rPr lang="de-DE" dirty="0"/>
              <a:t> </a:t>
            </a:r>
            <a:r>
              <a:rPr lang="de-DE" dirty="0" err="1"/>
              <a:t>communicator</a:t>
            </a:r>
            <a:r>
              <a:rPr lang="de-DE" dirty="0"/>
              <a:t> </a:t>
            </a:r>
            <a:r>
              <a:rPr lang="de-DE" dirty="0" err="1"/>
              <a:t>who</a:t>
            </a:r>
            <a:r>
              <a:rPr lang="de-DE" dirty="0"/>
              <a:t> </a:t>
            </a:r>
            <a:r>
              <a:rPr lang="de-DE" dirty="0" err="1"/>
              <a:t>serves</a:t>
            </a:r>
            <a:r>
              <a:rPr lang="de-DE" dirty="0"/>
              <a:t> </a:t>
            </a:r>
            <a:r>
              <a:rPr lang="de-DE" dirty="0" err="1"/>
              <a:t>with</a:t>
            </a:r>
            <a:r>
              <a:rPr lang="de-DE" dirty="0"/>
              <a:t> </a:t>
            </a:r>
            <a:r>
              <a:rPr lang="de-DE" dirty="0" err="1"/>
              <a:t>the</a:t>
            </a:r>
            <a:r>
              <a:rPr lang="de-DE" dirty="0"/>
              <a:t> Stockholm </a:t>
            </a:r>
            <a:r>
              <a:rPr lang="de-DE" dirty="0" err="1"/>
              <a:t>Resilience</a:t>
            </a:r>
            <a:r>
              <a:rPr lang="de-DE" dirty="0"/>
              <a:t> </a:t>
            </a:r>
            <a:r>
              <a:rPr lang="de-DE" dirty="0" err="1"/>
              <a:t>Centre</a:t>
            </a:r>
            <a:r>
              <a:rPr lang="de-DE" dirty="0"/>
              <a:t> and Future Earth. He </a:t>
            </a:r>
            <a:r>
              <a:rPr lang="de-DE" dirty="0" err="1"/>
              <a:t>has</a:t>
            </a:r>
            <a:r>
              <a:rPr lang="de-DE" dirty="0"/>
              <a:t> </a:t>
            </a:r>
            <a:r>
              <a:rPr lang="de-DE" dirty="0" err="1"/>
              <a:t>been</a:t>
            </a:r>
            <a:r>
              <a:rPr lang="de-DE" dirty="0"/>
              <a:t> </a:t>
            </a:r>
            <a:r>
              <a:rPr lang="de-DE" dirty="0" err="1"/>
              <a:t>working</a:t>
            </a:r>
            <a:r>
              <a:rPr lang="de-DE" dirty="0"/>
              <a:t> on a </a:t>
            </a:r>
            <a:r>
              <a:rPr lang="de-DE" dirty="0" err="1"/>
              <a:t>project</a:t>
            </a:r>
            <a:r>
              <a:rPr lang="de-DE" u="sng" dirty="0">
                <a:hlinkClick r:id="rId6"/>
              </a:rPr>
              <a:t> </a:t>
            </a:r>
            <a:r>
              <a:rPr lang="de-DE" u="sng" dirty="0" err="1">
                <a:hlinkClick r:id="rId6"/>
              </a:rPr>
              <a:t>providing</a:t>
            </a:r>
            <a:r>
              <a:rPr lang="de-DE" u="sng" dirty="0">
                <a:hlinkClick r:id="rId6"/>
              </a:rPr>
              <a:t> a </a:t>
            </a:r>
            <a:r>
              <a:rPr lang="de-DE" u="sng" dirty="0" err="1">
                <a:hlinkClick r:id="rId6"/>
              </a:rPr>
              <a:t>roadmap</a:t>
            </a:r>
            <a:r>
              <a:rPr lang="de-DE" u="sng" dirty="0">
                <a:hlinkClick r:id="rId6"/>
              </a:rPr>
              <a:t> and </a:t>
            </a:r>
            <a:r>
              <a:rPr lang="de-DE" u="sng" dirty="0" err="1">
                <a:hlinkClick r:id="rId6"/>
              </a:rPr>
              <a:t>compass</a:t>
            </a:r>
            <a:r>
              <a:rPr lang="de-DE" dirty="0"/>
              <a:t> </a:t>
            </a:r>
            <a:r>
              <a:rPr lang="de-DE" dirty="0" err="1"/>
              <a:t>for</a:t>
            </a:r>
            <a:r>
              <a:rPr lang="de-DE" dirty="0"/>
              <a:t> </a:t>
            </a:r>
            <a:r>
              <a:rPr lang="de-DE" dirty="0" err="1"/>
              <a:t>how</a:t>
            </a:r>
            <a:r>
              <a:rPr lang="de-DE" dirty="0"/>
              <a:t> </a:t>
            </a:r>
            <a:r>
              <a:rPr lang="de-DE" dirty="0" err="1"/>
              <a:t>exponential</a:t>
            </a:r>
            <a:r>
              <a:rPr lang="de-DE" dirty="0"/>
              <a:t> </a:t>
            </a:r>
            <a:r>
              <a:rPr lang="de-DE" dirty="0" err="1"/>
              <a:t>technologies</a:t>
            </a:r>
            <a:r>
              <a:rPr lang="de-DE" dirty="0"/>
              <a:t> and </a:t>
            </a:r>
            <a:r>
              <a:rPr lang="de-DE" dirty="0" err="1"/>
              <a:t>other</a:t>
            </a:r>
            <a:r>
              <a:rPr lang="de-DE" dirty="0"/>
              <a:t> initiatives </a:t>
            </a:r>
            <a:r>
              <a:rPr lang="de-DE" dirty="0" err="1"/>
              <a:t>can</a:t>
            </a:r>
            <a:r>
              <a:rPr lang="de-DE" dirty="0"/>
              <a:t> </a:t>
            </a:r>
            <a:r>
              <a:rPr lang="de-DE" dirty="0" err="1"/>
              <a:t>help</a:t>
            </a:r>
            <a:r>
              <a:rPr lang="de-DE" dirty="0"/>
              <a:t> </a:t>
            </a:r>
            <a:r>
              <a:rPr lang="de-DE" dirty="0" err="1"/>
              <a:t>address</a:t>
            </a:r>
            <a:r>
              <a:rPr lang="de-DE" dirty="0"/>
              <a:t> </a:t>
            </a:r>
            <a:r>
              <a:rPr lang="de-DE" dirty="0" err="1"/>
              <a:t>climate</a:t>
            </a:r>
            <a:r>
              <a:rPr lang="de-DE" dirty="0"/>
              <a:t> </a:t>
            </a:r>
            <a:r>
              <a:rPr lang="de-DE" dirty="0" err="1"/>
              <a:t>change.Furthermore</a:t>
            </a:r>
            <a:r>
              <a:rPr lang="de-DE" dirty="0"/>
              <a:t>, </a:t>
            </a:r>
            <a:r>
              <a:rPr lang="de-DE" u="sng" dirty="0">
                <a:hlinkClick r:id="rId7"/>
              </a:rPr>
              <a:t>Dr. Sylvia Earle</a:t>
            </a:r>
            <a:r>
              <a:rPr lang="de-DE" dirty="0"/>
              <a:t>, </a:t>
            </a:r>
            <a:r>
              <a:rPr lang="de-DE" dirty="0" err="1"/>
              <a:t>who</a:t>
            </a:r>
            <a:r>
              <a:rPr lang="de-DE" dirty="0"/>
              <a:t> </a:t>
            </a:r>
            <a:r>
              <a:rPr lang="de-DE" dirty="0" err="1"/>
              <a:t>is</a:t>
            </a:r>
            <a:r>
              <a:rPr lang="de-DE" dirty="0"/>
              <a:t> also </a:t>
            </a:r>
            <a:r>
              <a:rPr lang="de-DE" dirty="0" err="1"/>
              <a:t>President</a:t>
            </a:r>
            <a:r>
              <a:rPr lang="de-DE" dirty="0"/>
              <a:t> and Chairman </a:t>
            </a:r>
            <a:r>
              <a:rPr lang="de-DE" dirty="0" err="1"/>
              <a:t>of</a:t>
            </a:r>
            <a:r>
              <a:rPr lang="de-DE" dirty="0"/>
              <a:t> Mission Blue/The Sylvia Earle Alliance and a National Geographic Society Explorer in Residence, </a:t>
            </a:r>
            <a:r>
              <a:rPr lang="de-DE" dirty="0" err="1"/>
              <a:t>covers</a:t>
            </a:r>
            <a:r>
              <a:rPr lang="de-DE" dirty="0"/>
              <a:t> </a:t>
            </a:r>
            <a:r>
              <a:rPr lang="de-DE" dirty="0" err="1"/>
              <a:t>technology</a:t>
            </a:r>
            <a:r>
              <a:rPr lang="de-DE" dirty="0"/>
              <a:t> and </a:t>
            </a:r>
            <a:r>
              <a:rPr lang="de-DE" dirty="0" err="1"/>
              <a:t>oceans</a:t>
            </a:r>
            <a:r>
              <a:rPr lang="de-DE" dirty="0"/>
              <a:t>; </a:t>
            </a:r>
            <a:r>
              <a:rPr lang="de-DE" u="sng" dirty="0">
                <a:hlinkClick r:id="rId8"/>
              </a:rPr>
              <a:t>Kaila </a:t>
            </a:r>
            <a:r>
              <a:rPr lang="de-DE" u="sng" dirty="0" err="1">
                <a:hlinkClick r:id="rId8"/>
              </a:rPr>
              <a:t>Colbin</a:t>
            </a:r>
            <a:r>
              <a:rPr lang="de-DE" dirty="0"/>
              <a:t> </a:t>
            </a:r>
            <a:r>
              <a:rPr lang="de-DE" dirty="0" err="1"/>
              <a:t>covers</a:t>
            </a:r>
            <a:r>
              <a:rPr lang="de-DE" dirty="0"/>
              <a:t> </a:t>
            </a:r>
            <a:r>
              <a:rPr lang="de-DE" dirty="0" err="1"/>
              <a:t>how</a:t>
            </a:r>
            <a:r>
              <a:rPr lang="de-DE" dirty="0"/>
              <a:t> </a:t>
            </a:r>
            <a:r>
              <a:rPr lang="de-DE" dirty="0" err="1"/>
              <a:t>exponential</a:t>
            </a:r>
            <a:r>
              <a:rPr lang="de-DE" dirty="0"/>
              <a:t> </a:t>
            </a:r>
            <a:r>
              <a:rPr lang="de-DE" dirty="0" err="1"/>
              <a:t>technologies</a:t>
            </a:r>
            <a:r>
              <a:rPr lang="de-DE" dirty="0"/>
              <a:t> </a:t>
            </a:r>
            <a:r>
              <a:rPr lang="de-DE" dirty="0" err="1"/>
              <a:t>impact</a:t>
            </a:r>
            <a:r>
              <a:rPr lang="de-DE" dirty="0"/>
              <a:t> </a:t>
            </a:r>
            <a:r>
              <a:rPr lang="de-DE" dirty="0" err="1"/>
              <a:t>sustainability</a:t>
            </a:r>
            <a:r>
              <a:rPr lang="de-DE" dirty="0"/>
              <a:t> and </a:t>
            </a:r>
            <a:r>
              <a:rPr lang="de-DE" dirty="0" err="1"/>
              <a:t>climate</a:t>
            </a:r>
            <a:r>
              <a:rPr lang="de-DE" dirty="0"/>
              <a:t> </a:t>
            </a:r>
            <a:r>
              <a:rPr lang="de-DE" dirty="0" err="1"/>
              <a:t>change</a:t>
            </a:r>
            <a:r>
              <a:rPr lang="de-DE" dirty="0"/>
              <a:t> </a:t>
            </a:r>
            <a:r>
              <a:rPr lang="de-DE" dirty="0" err="1"/>
              <a:t>across</a:t>
            </a:r>
            <a:r>
              <a:rPr lang="de-DE" dirty="0"/>
              <a:t> a </a:t>
            </a:r>
            <a:r>
              <a:rPr lang="de-DE" dirty="0" err="1"/>
              <a:t>number</a:t>
            </a:r>
            <a:r>
              <a:rPr lang="de-DE" dirty="0"/>
              <a:t> </a:t>
            </a:r>
            <a:r>
              <a:rPr lang="de-DE" dirty="0" err="1"/>
              <a:t>of</a:t>
            </a:r>
            <a:r>
              <a:rPr lang="de-DE" dirty="0"/>
              <a:t> </a:t>
            </a:r>
            <a:r>
              <a:rPr lang="de-DE" dirty="0" err="1"/>
              <a:t>industries</a:t>
            </a:r>
            <a:r>
              <a:rPr lang="de-DE" dirty="0"/>
              <a:t> and </a:t>
            </a:r>
            <a:r>
              <a:rPr lang="de-DE" dirty="0" err="1"/>
              <a:t>sectors</a:t>
            </a:r>
            <a:r>
              <a:rPr lang="de-DE" dirty="0"/>
              <a:t>; </a:t>
            </a:r>
            <a:r>
              <a:rPr lang="de-DE" u="sng" dirty="0">
                <a:hlinkClick r:id="rId9"/>
              </a:rPr>
              <a:t>Andrew </a:t>
            </a:r>
            <a:r>
              <a:rPr lang="de-DE" u="sng" dirty="0" err="1">
                <a:hlinkClick r:id="rId9"/>
              </a:rPr>
              <a:t>Skotzo</a:t>
            </a:r>
            <a:r>
              <a:rPr lang="de-DE" dirty="0"/>
              <a:t> </a:t>
            </a:r>
            <a:r>
              <a:rPr lang="de-DE" dirty="0" err="1"/>
              <a:t>works</a:t>
            </a:r>
            <a:r>
              <a:rPr lang="de-DE" dirty="0"/>
              <a:t> at </a:t>
            </a:r>
            <a:r>
              <a:rPr lang="de-DE" dirty="0" err="1"/>
              <a:t>the</a:t>
            </a:r>
            <a:r>
              <a:rPr lang="de-DE" dirty="0"/>
              <a:t> </a:t>
            </a:r>
            <a:r>
              <a:rPr lang="de-DE" dirty="0" err="1"/>
              <a:t>intersection</a:t>
            </a:r>
            <a:r>
              <a:rPr lang="de-DE" dirty="0"/>
              <a:t> </a:t>
            </a:r>
            <a:r>
              <a:rPr lang="de-DE" dirty="0" err="1"/>
              <a:t>of</a:t>
            </a:r>
            <a:r>
              <a:rPr lang="de-DE" dirty="0"/>
              <a:t> human </a:t>
            </a:r>
            <a:r>
              <a:rPr lang="de-DE" dirty="0" err="1"/>
              <a:t>interaction</a:t>
            </a:r>
            <a:r>
              <a:rPr lang="de-DE" dirty="0"/>
              <a:t> and </a:t>
            </a:r>
            <a:r>
              <a:rPr lang="de-DE" dirty="0" err="1"/>
              <a:t>the</a:t>
            </a:r>
            <a:r>
              <a:rPr lang="de-DE" dirty="0"/>
              <a:t> </a:t>
            </a:r>
            <a:r>
              <a:rPr lang="de-DE" dirty="0" err="1"/>
              <a:t>environment</a:t>
            </a:r>
            <a:r>
              <a:rPr lang="de-DE" dirty="0"/>
              <a:t>; and SU Canada Faculty</a:t>
            </a:r>
            <a:r>
              <a:rPr lang="de-DE" u="sng" dirty="0">
                <a:hlinkClick r:id="rId10"/>
              </a:rPr>
              <a:t> Jane </a:t>
            </a:r>
            <a:r>
              <a:rPr lang="de-DE" u="sng" dirty="0" err="1">
                <a:hlinkClick r:id="rId10"/>
              </a:rPr>
              <a:t>Kearns</a:t>
            </a:r>
            <a:r>
              <a:rPr lang="de-DE" dirty="0"/>
              <a:t> </a:t>
            </a:r>
            <a:r>
              <a:rPr lang="de-DE" dirty="0" err="1"/>
              <a:t>works</a:t>
            </a:r>
            <a:r>
              <a:rPr lang="de-DE" dirty="0"/>
              <a:t> at </a:t>
            </a:r>
            <a:r>
              <a:rPr lang="de-DE" dirty="0" err="1"/>
              <a:t>the</a:t>
            </a:r>
            <a:r>
              <a:rPr lang="de-DE" dirty="0"/>
              <a:t> </a:t>
            </a:r>
            <a:r>
              <a:rPr lang="de-DE" dirty="0" err="1"/>
              <a:t>intersection</a:t>
            </a:r>
            <a:r>
              <a:rPr lang="de-DE" dirty="0"/>
              <a:t> </a:t>
            </a:r>
            <a:r>
              <a:rPr lang="de-DE" dirty="0" err="1"/>
              <a:t>of</a:t>
            </a:r>
            <a:r>
              <a:rPr lang="de-DE" dirty="0"/>
              <a:t> </a:t>
            </a:r>
            <a:r>
              <a:rPr lang="de-DE" dirty="0" err="1"/>
              <a:t>sustainability</a:t>
            </a:r>
            <a:r>
              <a:rPr lang="de-DE" dirty="0"/>
              <a:t>, </a:t>
            </a:r>
            <a:r>
              <a:rPr lang="de-DE" dirty="0" err="1"/>
              <a:t>cleantech</a:t>
            </a:r>
            <a:r>
              <a:rPr lang="de-DE" dirty="0"/>
              <a:t>, </a:t>
            </a:r>
            <a:r>
              <a:rPr lang="de-DE" dirty="0" err="1"/>
              <a:t>investment</a:t>
            </a:r>
            <a:r>
              <a:rPr lang="de-DE" dirty="0"/>
              <a:t>, and </a:t>
            </a:r>
            <a:r>
              <a:rPr lang="de-DE" dirty="0" err="1"/>
              <a:t>business</a:t>
            </a:r>
            <a:r>
              <a:rPr lang="de-DE" dirty="0"/>
              <a:t>. Ola Kowalewski, </a:t>
            </a:r>
            <a:r>
              <a:rPr lang="de-DE" dirty="0" err="1"/>
              <a:t>our</a:t>
            </a:r>
            <a:r>
              <a:rPr lang="de-DE" dirty="0"/>
              <a:t> </a:t>
            </a:r>
            <a:r>
              <a:rPr lang="de-DE" dirty="0" err="1"/>
              <a:t>newest</a:t>
            </a:r>
            <a:r>
              <a:rPr lang="de-DE" dirty="0"/>
              <a:t> </a:t>
            </a:r>
            <a:r>
              <a:rPr lang="de-DE" dirty="0" err="1"/>
              <a:t>faculty</a:t>
            </a:r>
            <a:r>
              <a:rPr lang="de-DE" dirty="0"/>
              <a:t> </a:t>
            </a:r>
            <a:r>
              <a:rPr lang="de-DE" dirty="0" err="1"/>
              <a:t>fellow</a:t>
            </a:r>
            <a:r>
              <a:rPr lang="de-DE" dirty="0"/>
              <a:t> at </a:t>
            </a:r>
            <a:r>
              <a:rPr lang="de-DE" dirty="0" err="1"/>
              <a:t>Singularity</a:t>
            </a:r>
            <a:r>
              <a:rPr lang="de-DE" dirty="0"/>
              <a:t> University, also </a:t>
            </a:r>
            <a:r>
              <a:rPr lang="de-DE" dirty="0" err="1"/>
              <a:t>has</a:t>
            </a:r>
            <a:r>
              <a:rPr lang="de-DE" dirty="0"/>
              <a:t> a </a:t>
            </a:r>
            <a:r>
              <a:rPr lang="de-DE" u="sng" dirty="0" err="1">
                <a:hlinkClick r:id="rId11"/>
              </a:rPr>
              <a:t>background</a:t>
            </a:r>
            <a:r>
              <a:rPr lang="de-DE" u="sng" dirty="0">
                <a:hlinkClick r:id="rId11"/>
              </a:rPr>
              <a:t> in </a:t>
            </a:r>
            <a:r>
              <a:rPr lang="de-DE" u="sng" dirty="0" err="1">
                <a:hlinkClick r:id="rId11"/>
              </a:rPr>
              <a:t>energy</a:t>
            </a:r>
            <a:r>
              <a:rPr lang="de-DE" u="sng" dirty="0">
                <a:hlinkClick r:id="rId11"/>
              </a:rPr>
              <a:t> and </a:t>
            </a:r>
            <a:r>
              <a:rPr lang="de-DE" u="sng" dirty="0" err="1">
                <a:hlinkClick r:id="rId11"/>
              </a:rPr>
              <a:t>the</a:t>
            </a:r>
            <a:r>
              <a:rPr lang="de-DE" u="sng" dirty="0">
                <a:hlinkClick r:id="rId11"/>
              </a:rPr>
              <a:t> </a:t>
            </a:r>
            <a:r>
              <a:rPr lang="de-DE" u="sng" dirty="0" err="1">
                <a:hlinkClick r:id="rId11"/>
              </a:rPr>
              <a:t>environment</a:t>
            </a:r>
            <a:r>
              <a:rPr lang="de-DE" dirty="0"/>
              <a:t>…“</a:t>
            </a:r>
          </a:p>
          <a:p>
            <a:pPr marL="0" indent="0">
              <a:buNone/>
            </a:pPr>
            <a:endParaRPr lang="de-DE" dirty="0"/>
          </a:p>
        </p:txBody>
      </p:sp>
      <p:pic>
        <p:nvPicPr>
          <p:cNvPr id="4" name="Grafik 3">
            <a:extLst>
              <a:ext uri="{FF2B5EF4-FFF2-40B4-BE49-F238E27FC236}">
                <a16:creationId xmlns:a16="http://schemas.microsoft.com/office/drawing/2014/main" id="{3ABDBBD7-1BFD-4AE3-A598-7B2AEA890DBE}"/>
              </a:ext>
            </a:extLst>
          </p:cNvPr>
          <p:cNvPicPr>
            <a:picLocks noChangeAspect="1"/>
          </p:cNvPicPr>
          <p:nvPr/>
        </p:nvPicPr>
        <p:blipFill>
          <a:blip r:embed="rId12"/>
          <a:stretch>
            <a:fillRect/>
          </a:stretch>
        </p:blipFill>
        <p:spPr>
          <a:xfrm>
            <a:off x="9356888" y="0"/>
            <a:ext cx="2835112" cy="1895475"/>
          </a:xfrm>
          <a:prstGeom prst="rect">
            <a:avLst/>
          </a:prstGeom>
        </p:spPr>
      </p:pic>
    </p:spTree>
    <p:extLst>
      <p:ext uri="{BB962C8B-B14F-4D97-AF65-F5344CB8AC3E}">
        <p14:creationId xmlns:p14="http://schemas.microsoft.com/office/powerpoint/2010/main" val="2722890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ADD28A-1AB3-4541-8AB5-20B739649C08}"/>
              </a:ext>
            </a:extLst>
          </p:cNvPr>
          <p:cNvSpPr>
            <a:spLocks noGrp="1"/>
          </p:cNvSpPr>
          <p:nvPr>
            <p:ph type="title"/>
          </p:nvPr>
        </p:nvSpPr>
        <p:spPr/>
        <p:txBody>
          <a:bodyPr>
            <a:normAutofit fontScale="90000"/>
          </a:bodyPr>
          <a:lstStyle/>
          <a:p>
            <a:r>
              <a:rPr lang="de-DE" dirty="0"/>
              <a:t>Zunächst das finanziell relevanteste</a:t>
            </a:r>
            <a:r>
              <a:rPr lang="de-DE" sz="2700" dirty="0"/>
              <a:t>:</a:t>
            </a:r>
            <a:br>
              <a:rPr lang="de-DE" sz="2700" dirty="0"/>
            </a:br>
            <a:br>
              <a:rPr lang="de-DE" sz="2700" dirty="0"/>
            </a:br>
            <a:r>
              <a:rPr lang="de-DE" dirty="0"/>
              <a:t>1) Investitionsmöglichkeiten</a:t>
            </a:r>
          </a:p>
        </p:txBody>
      </p:sp>
      <p:sp>
        <p:nvSpPr>
          <p:cNvPr id="3" name="Inhaltsplatzhalter 2">
            <a:extLst>
              <a:ext uri="{FF2B5EF4-FFF2-40B4-BE49-F238E27FC236}">
                <a16:creationId xmlns:a16="http://schemas.microsoft.com/office/drawing/2014/main" id="{76F036B0-F65D-4598-BED0-E354248C0F7E}"/>
              </a:ext>
            </a:extLst>
          </p:cNvPr>
          <p:cNvSpPr>
            <a:spLocks noGrp="1"/>
          </p:cNvSpPr>
          <p:nvPr>
            <p:ph idx="1"/>
          </p:nvPr>
        </p:nvSpPr>
        <p:spPr>
          <a:xfrm>
            <a:off x="838200" y="2144803"/>
            <a:ext cx="10515600" cy="1125731"/>
          </a:xfrm>
        </p:spPr>
        <p:txBody>
          <a:bodyPr>
            <a:normAutofit fontScale="92500" lnSpcReduction="20000"/>
          </a:bodyPr>
          <a:lstStyle/>
          <a:p>
            <a:r>
              <a:rPr lang="de-DE" dirty="0"/>
              <a:t>Ideen für direkte Investitionen in Unternehmen, die bei der Nachhaltigkeit führend sind, die von Privat Banking näher recherchiert werden könnten</a:t>
            </a:r>
          </a:p>
          <a:p>
            <a:r>
              <a:rPr lang="de-DE" dirty="0"/>
              <a:t>Investition via die Finanzierung der Zulieferer zu diesen Unternehmen</a:t>
            </a:r>
          </a:p>
        </p:txBody>
      </p:sp>
      <p:sp>
        <p:nvSpPr>
          <p:cNvPr id="4" name="Titel 1">
            <a:extLst>
              <a:ext uri="{FF2B5EF4-FFF2-40B4-BE49-F238E27FC236}">
                <a16:creationId xmlns:a16="http://schemas.microsoft.com/office/drawing/2014/main" id="{B36FEBC4-8274-4C47-90E0-B8FBA09A054E}"/>
              </a:ext>
            </a:extLst>
          </p:cNvPr>
          <p:cNvSpPr txBox="1">
            <a:spLocks/>
          </p:cNvSpPr>
          <p:nvPr/>
        </p:nvSpPr>
        <p:spPr>
          <a:xfrm>
            <a:off x="838200" y="29559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2) Ideen für Cross-</a:t>
            </a:r>
            <a:r>
              <a:rPr lang="de-DE" dirty="0" err="1"/>
              <a:t>Pollination</a:t>
            </a:r>
            <a:endParaRPr lang="de-DE" dirty="0"/>
          </a:p>
        </p:txBody>
      </p:sp>
      <p:sp>
        <p:nvSpPr>
          <p:cNvPr id="5" name="Inhaltsplatzhalter 2">
            <a:extLst>
              <a:ext uri="{FF2B5EF4-FFF2-40B4-BE49-F238E27FC236}">
                <a16:creationId xmlns:a16="http://schemas.microsoft.com/office/drawing/2014/main" id="{F1892525-135B-4C72-98FB-5DB05097ED28}"/>
              </a:ext>
            </a:extLst>
          </p:cNvPr>
          <p:cNvSpPr txBox="1">
            <a:spLocks/>
          </p:cNvSpPr>
          <p:nvPr/>
        </p:nvSpPr>
        <p:spPr>
          <a:xfrm>
            <a:off x="838200" y="4281488"/>
            <a:ext cx="10515600" cy="112573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dirty="0"/>
              <a:t>Manche Technologien sind noch in der Entwicklungsphase, und es mag zu früh sein, für die IBB dort einzusteigen. Zu sehen, was jetzt möglich ist, kann allerdings auch neue Ideen in anderen Bereichen generieren.</a:t>
            </a:r>
          </a:p>
        </p:txBody>
      </p:sp>
    </p:spTree>
    <p:extLst>
      <p:ext uri="{BB962C8B-B14F-4D97-AF65-F5344CB8AC3E}">
        <p14:creationId xmlns:p14="http://schemas.microsoft.com/office/powerpoint/2010/main" val="16698708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451F0A-D6C9-47A9-BF16-3693B3F57F50}"/>
              </a:ext>
            </a:extLst>
          </p:cNvPr>
          <p:cNvSpPr>
            <a:spLocks noGrp="1"/>
          </p:cNvSpPr>
          <p:nvPr>
            <p:ph type="title"/>
          </p:nvPr>
        </p:nvSpPr>
        <p:spPr/>
        <p:txBody>
          <a:bodyPr/>
          <a:lstStyle/>
          <a:p>
            <a:r>
              <a:rPr lang="de-DE" dirty="0"/>
              <a:t>3) Ideen für die IBB selbst</a:t>
            </a:r>
          </a:p>
        </p:txBody>
      </p:sp>
      <p:sp>
        <p:nvSpPr>
          <p:cNvPr id="3" name="Inhaltsplatzhalter 2">
            <a:extLst>
              <a:ext uri="{FF2B5EF4-FFF2-40B4-BE49-F238E27FC236}">
                <a16:creationId xmlns:a16="http://schemas.microsoft.com/office/drawing/2014/main" id="{4696F163-EEAA-45C1-8719-79FA803BB5AE}"/>
              </a:ext>
            </a:extLst>
          </p:cNvPr>
          <p:cNvSpPr>
            <a:spLocks noGrp="1"/>
          </p:cNvSpPr>
          <p:nvPr>
            <p:ph idx="1"/>
          </p:nvPr>
        </p:nvSpPr>
        <p:spPr/>
        <p:txBody>
          <a:bodyPr/>
          <a:lstStyle/>
          <a:p>
            <a:pPr lvl="0"/>
            <a:r>
              <a:rPr lang="de-DE" sz="2400" dirty="0"/>
              <a:t>Wie Starbucks Nachhaltigkeit umsetzt: </a:t>
            </a:r>
            <a:r>
              <a:rPr lang="de-DE" sz="2400" u="sng" dirty="0">
                <a:hlinkClick r:id="rId2"/>
              </a:rPr>
              <a:t>https://stories.starbucks.com/stories/2021/starbucks-greener-stores-accelerate-global-movement-towards-a-more-sustainable-future/?utm_source=twitter&amp;utm_medium=social&amp;utm_campaign=50thanniversary&amp;utm_term=post&amp;utm_content=stories-social</a:t>
            </a:r>
            <a:endParaRPr lang="de-DE" sz="2400" dirty="0"/>
          </a:p>
          <a:p>
            <a:pPr lvl="0"/>
            <a:r>
              <a:rPr lang="de-DE" sz="2400" dirty="0"/>
              <a:t>Zugfahrkarten subventionieren, damit mehr Leute den Zug anstatt das Auto nehmen (</a:t>
            </a:r>
            <a:r>
              <a:rPr lang="de-DE" sz="2400" dirty="0" err="1"/>
              <a:t>grosse</a:t>
            </a:r>
            <a:r>
              <a:rPr lang="de-DE" sz="2400" dirty="0"/>
              <a:t> Banken in London machen das alle schon)</a:t>
            </a:r>
          </a:p>
          <a:p>
            <a:pPr lvl="0"/>
            <a:r>
              <a:rPr lang="de-DE" sz="2400" dirty="0"/>
              <a:t>Internes Blog und Ausstellungen, das neue Forschung und Entwicklungen im Bereich Nachhaltigkeit zeigt, aber auch interessant ist, was wiederum zu Ideen führen kann</a:t>
            </a:r>
          </a:p>
          <a:p>
            <a:pPr marL="0" indent="0">
              <a:buNone/>
            </a:pPr>
            <a:endParaRPr lang="de-DE" dirty="0"/>
          </a:p>
        </p:txBody>
      </p:sp>
    </p:spTree>
    <p:extLst>
      <p:ext uri="{BB962C8B-B14F-4D97-AF65-F5344CB8AC3E}">
        <p14:creationId xmlns:p14="http://schemas.microsoft.com/office/powerpoint/2010/main" val="79676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E0627B-C8AE-484F-9C29-6E191E3ED5B2}"/>
              </a:ext>
            </a:extLst>
          </p:cNvPr>
          <p:cNvSpPr>
            <a:spLocks noGrp="1"/>
          </p:cNvSpPr>
          <p:nvPr>
            <p:ph type="title"/>
          </p:nvPr>
        </p:nvSpPr>
        <p:spPr/>
        <p:txBody>
          <a:bodyPr/>
          <a:lstStyle/>
          <a:p>
            <a:r>
              <a:rPr lang="de-DE" dirty="0"/>
              <a:t>Kollaborationen mit langjährigen Experten</a:t>
            </a:r>
          </a:p>
        </p:txBody>
      </p:sp>
      <p:pic>
        <p:nvPicPr>
          <p:cNvPr id="4" name="Inhaltsplatzhalter 3">
            <a:extLst>
              <a:ext uri="{FF2B5EF4-FFF2-40B4-BE49-F238E27FC236}">
                <a16:creationId xmlns:a16="http://schemas.microsoft.com/office/drawing/2014/main" id="{626A8F7B-19F5-4BE2-9BA0-05D51E48936C}"/>
              </a:ext>
            </a:extLst>
          </p:cNvPr>
          <p:cNvPicPr>
            <a:picLocks noGrp="1" noChangeAspect="1"/>
          </p:cNvPicPr>
          <p:nvPr>
            <p:ph idx="1"/>
          </p:nvPr>
        </p:nvPicPr>
        <p:blipFill>
          <a:blip r:embed="rId2"/>
          <a:stretch>
            <a:fillRect/>
          </a:stretch>
        </p:blipFill>
        <p:spPr>
          <a:xfrm>
            <a:off x="1296781" y="1690688"/>
            <a:ext cx="3814672" cy="4351338"/>
          </a:xfrm>
          <a:prstGeom prst="rect">
            <a:avLst/>
          </a:prstGeom>
        </p:spPr>
      </p:pic>
      <p:sp>
        <p:nvSpPr>
          <p:cNvPr id="5" name="Textfeld 4">
            <a:extLst>
              <a:ext uri="{FF2B5EF4-FFF2-40B4-BE49-F238E27FC236}">
                <a16:creationId xmlns:a16="http://schemas.microsoft.com/office/drawing/2014/main" id="{EFC999C5-C7F3-452C-A42C-DB1313F5204C}"/>
              </a:ext>
            </a:extLst>
          </p:cNvPr>
          <p:cNvSpPr txBox="1"/>
          <p:nvPr/>
        </p:nvSpPr>
        <p:spPr>
          <a:xfrm>
            <a:off x="5820937" y="3404692"/>
            <a:ext cx="5151863" cy="1754326"/>
          </a:xfrm>
          <a:prstGeom prst="rect">
            <a:avLst/>
          </a:prstGeom>
          <a:noFill/>
        </p:spPr>
        <p:txBody>
          <a:bodyPr wrap="square" rtlCol="0">
            <a:spAutoFit/>
          </a:bodyPr>
          <a:lstStyle/>
          <a:p>
            <a:r>
              <a:rPr lang="de-DE" dirty="0"/>
              <a:t>Die großen Banken sind auch schon mit dabei…</a:t>
            </a:r>
          </a:p>
          <a:p>
            <a:endParaRPr lang="de-DE" dirty="0"/>
          </a:p>
          <a:p>
            <a:r>
              <a:rPr lang="de-DE" dirty="0"/>
              <a:t>Stefan Bollinger ist bei Goldman Sachs einer der mächtigsten Männer im Handel. Dies ist ein interner Goldman Sachs Vortrag mit Jane Goodall, die bei uns mit </a:t>
            </a:r>
            <a:r>
              <a:rPr lang="de-DE" b="1" dirty="0"/>
              <a:t>Bernhard Grzimek </a:t>
            </a:r>
            <a:r>
              <a:rPr lang="de-DE" dirty="0"/>
              <a:t>vergleichbar ist.</a:t>
            </a:r>
          </a:p>
        </p:txBody>
      </p:sp>
    </p:spTree>
    <p:extLst>
      <p:ext uri="{BB962C8B-B14F-4D97-AF65-F5344CB8AC3E}">
        <p14:creationId xmlns:p14="http://schemas.microsoft.com/office/powerpoint/2010/main" val="2224952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0C7FF9-27CE-4284-A961-12221A06451C}"/>
              </a:ext>
            </a:extLst>
          </p:cNvPr>
          <p:cNvSpPr>
            <a:spLocks noGrp="1"/>
          </p:cNvSpPr>
          <p:nvPr>
            <p:ph type="title"/>
          </p:nvPr>
        </p:nvSpPr>
        <p:spPr>
          <a:xfrm>
            <a:off x="838200" y="48380"/>
            <a:ext cx="10515600" cy="1325563"/>
          </a:xfrm>
        </p:spPr>
        <p:txBody>
          <a:bodyPr/>
          <a:lstStyle/>
          <a:p>
            <a:pPr algn="ctr"/>
            <a:r>
              <a:rPr lang="de-DE" dirty="0"/>
              <a:t>Begrünung, die man essen kann</a:t>
            </a:r>
          </a:p>
        </p:txBody>
      </p:sp>
      <p:pic>
        <p:nvPicPr>
          <p:cNvPr id="6" name="Inhaltsplatzhalter 5">
            <a:extLst>
              <a:ext uri="{FF2B5EF4-FFF2-40B4-BE49-F238E27FC236}">
                <a16:creationId xmlns:a16="http://schemas.microsoft.com/office/drawing/2014/main" id="{74FB9A5A-460B-4B34-9F22-90ABFC745D47}"/>
              </a:ext>
            </a:extLst>
          </p:cNvPr>
          <p:cNvPicPr>
            <a:picLocks noGrp="1" noChangeAspect="1"/>
          </p:cNvPicPr>
          <p:nvPr>
            <p:ph idx="1"/>
          </p:nvPr>
        </p:nvPicPr>
        <p:blipFill>
          <a:blip r:embed="rId2"/>
          <a:stretch>
            <a:fillRect/>
          </a:stretch>
        </p:blipFill>
        <p:spPr>
          <a:xfrm>
            <a:off x="838201" y="1224988"/>
            <a:ext cx="4981575" cy="3857625"/>
          </a:xfrm>
          <a:prstGeom prst="rect">
            <a:avLst/>
          </a:prstGeom>
        </p:spPr>
      </p:pic>
      <p:sp>
        <p:nvSpPr>
          <p:cNvPr id="7" name="Textfeld 6">
            <a:extLst>
              <a:ext uri="{FF2B5EF4-FFF2-40B4-BE49-F238E27FC236}">
                <a16:creationId xmlns:a16="http://schemas.microsoft.com/office/drawing/2014/main" id="{339205BF-1546-42C1-8B18-4B5F01E73EB8}"/>
              </a:ext>
            </a:extLst>
          </p:cNvPr>
          <p:cNvSpPr txBox="1"/>
          <p:nvPr/>
        </p:nvSpPr>
        <p:spPr>
          <a:xfrm>
            <a:off x="6372224" y="1224988"/>
            <a:ext cx="4981575" cy="5539978"/>
          </a:xfrm>
          <a:prstGeom prst="rect">
            <a:avLst/>
          </a:prstGeom>
          <a:noFill/>
        </p:spPr>
        <p:txBody>
          <a:bodyPr wrap="square" rtlCol="0">
            <a:spAutoFit/>
          </a:bodyPr>
          <a:lstStyle/>
          <a:p>
            <a:r>
              <a:rPr lang="en-US" sz="1400" dirty="0" err="1"/>
              <a:t>Einige</a:t>
            </a:r>
            <a:r>
              <a:rPr lang="en-US" sz="1400" dirty="0"/>
              <a:t> Investment-</a:t>
            </a:r>
            <a:r>
              <a:rPr lang="en-US" sz="1400" dirty="0" err="1"/>
              <a:t>Banken</a:t>
            </a:r>
            <a:r>
              <a:rPr lang="en-US" sz="1400" dirty="0"/>
              <a:t> in Canary Wharf in London </a:t>
            </a:r>
            <a:r>
              <a:rPr lang="en-US" sz="1400" dirty="0" err="1"/>
              <a:t>haben</a:t>
            </a:r>
            <a:r>
              <a:rPr lang="en-US" sz="1400" dirty="0"/>
              <a:t> </a:t>
            </a:r>
            <a:r>
              <a:rPr lang="en-US" sz="1400" dirty="0" err="1"/>
              <a:t>schon</a:t>
            </a:r>
            <a:r>
              <a:rPr lang="en-US" sz="1400" dirty="0"/>
              <a:t> </a:t>
            </a:r>
            <a:r>
              <a:rPr lang="en-US" sz="1400" dirty="0" err="1"/>
              <a:t>ihren</a:t>
            </a:r>
            <a:r>
              <a:rPr lang="en-US" sz="1400" dirty="0"/>
              <a:t> </a:t>
            </a:r>
            <a:r>
              <a:rPr lang="en-US" sz="1400" dirty="0" err="1"/>
              <a:t>eigenen</a:t>
            </a:r>
            <a:r>
              <a:rPr lang="en-US" sz="1400" dirty="0"/>
              <a:t> </a:t>
            </a:r>
            <a:r>
              <a:rPr lang="en-US" sz="1400" dirty="0" err="1"/>
              <a:t>Schrebergarten</a:t>
            </a:r>
            <a:r>
              <a:rPr lang="en-US" sz="1400" dirty="0"/>
              <a:t> auf dem </a:t>
            </a:r>
            <a:r>
              <a:rPr lang="en-US" sz="1400" dirty="0" err="1"/>
              <a:t>Dach</a:t>
            </a:r>
            <a:r>
              <a:rPr lang="en-US" sz="1400" dirty="0"/>
              <a:t>. </a:t>
            </a:r>
          </a:p>
          <a:p>
            <a:r>
              <a:rPr lang="en-US" sz="1400" dirty="0" err="1"/>
              <a:t>Hier</a:t>
            </a:r>
            <a:r>
              <a:rPr lang="en-US" sz="1400" dirty="0"/>
              <a:t> </a:t>
            </a:r>
            <a:r>
              <a:rPr lang="en-US" sz="1400" dirty="0" err="1"/>
              <a:t>kommt</a:t>
            </a:r>
            <a:r>
              <a:rPr lang="en-US" sz="1400" dirty="0"/>
              <a:t> die Evolution </a:t>
            </a:r>
            <a:r>
              <a:rPr lang="en-US" sz="1400" dirty="0" err="1"/>
              <a:t>dieser</a:t>
            </a:r>
            <a:r>
              <a:rPr lang="en-US" sz="1400" dirty="0"/>
              <a:t> Idee.</a:t>
            </a:r>
          </a:p>
          <a:p>
            <a:endParaRPr lang="en-US" sz="1400" dirty="0"/>
          </a:p>
          <a:p>
            <a:r>
              <a:rPr lang="en-US" sz="1400" dirty="0"/>
              <a:t>“Historically, farms and forests have been at odds. Conventional wisdom says we have to cut down the forest to make way for agriculture.</a:t>
            </a:r>
          </a:p>
          <a:p>
            <a:r>
              <a:rPr lang="en-US" sz="1400" dirty="0"/>
              <a:t>But a growing movement called </a:t>
            </a:r>
            <a:r>
              <a:rPr lang="en-US" sz="1400" dirty="0" err="1"/>
              <a:t>agro</a:t>
            </a:r>
            <a:r>
              <a:rPr lang="en-US" sz="1400" dirty="0"/>
              <a:t>-forestry “capitalizes” on the free services forests provide farmers and gardeners.</a:t>
            </a:r>
          </a:p>
          <a:p>
            <a:endParaRPr lang="de-DE" sz="1400" dirty="0"/>
          </a:p>
          <a:p>
            <a:r>
              <a:rPr lang="en-US" sz="1400" dirty="0"/>
              <a:t>Not only do trees protect more delicate edible plants from the elements and extreme weather, they provide nutrients, water, pest control and pollination services.</a:t>
            </a:r>
          </a:p>
          <a:p>
            <a:r>
              <a:rPr lang="en-US" sz="1400" dirty="0"/>
              <a:t>Although you might not find all your traditional annual veggies in a forest garden, you will discover hundreds of new varieties of edible plants you never knew existed, that are often more nutrient-dense and flavorful.</a:t>
            </a:r>
          </a:p>
          <a:p>
            <a:r>
              <a:rPr lang="en-US" sz="1400" dirty="0"/>
              <a:t>And if you choose your plants carefully, they will propagate themselves each year and live symbiotically among the hundreds of diverse species around them, requiring no tilling, planting, fertilizing, weeding or watering.</a:t>
            </a:r>
          </a:p>
          <a:p>
            <a:r>
              <a:rPr lang="en-US" sz="1400" dirty="0"/>
              <a:t>This is what Martin Crawford has done in his 2-acre forest garden in England for over 20 years — let it do the work for him for the most part, after a few years of research and legwork.”</a:t>
            </a:r>
          </a:p>
          <a:p>
            <a:endParaRPr lang="de-DE" dirty="0"/>
          </a:p>
        </p:txBody>
      </p:sp>
      <p:sp>
        <p:nvSpPr>
          <p:cNvPr id="8" name="Textfeld 7">
            <a:extLst>
              <a:ext uri="{FF2B5EF4-FFF2-40B4-BE49-F238E27FC236}">
                <a16:creationId xmlns:a16="http://schemas.microsoft.com/office/drawing/2014/main" id="{DDAEF7B6-D825-4513-A5BB-441500D880DA}"/>
              </a:ext>
            </a:extLst>
          </p:cNvPr>
          <p:cNvSpPr txBox="1"/>
          <p:nvPr/>
        </p:nvSpPr>
        <p:spPr>
          <a:xfrm>
            <a:off x="661639" y="5605346"/>
            <a:ext cx="5241073" cy="923330"/>
          </a:xfrm>
          <a:prstGeom prst="rect">
            <a:avLst/>
          </a:prstGeom>
          <a:noFill/>
        </p:spPr>
        <p:txBody>
          <a:bodyPr wrap="square" rtlCol="0">
            <a:spAutoFit/>
          </a:bodyPr>
          <a:lstStyle/>
          <a:p>
            <a:r>
              <a:rPr lang="de-DE" dirty="0"/>
              <a:t>https://returntonow.net/2020/10/12/forest-garden-with-500-kinds-of-food-requires-only-a-few-hours-of-work-per-month/</a:t>
            </a:r>
          </a:p>
        </p:txBody>
      </p:sp>
    </p:spTree>
    <p:extLst>
      <p:ext uri="{BB962C8B-B14F-4D97-AF65-F5344CB8AC3E}">
        <p14:creationId xmlns:p14="http://schemas.microsoft.com/office/powerpoint/2010/main" val="41752060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D3549E-5710-4E9A-B159-3ADA33050E96}"/>
              </a:ext>
            </a:extLst>
          </p:cNvPr>
          <p:cNvSpPr>
            <a:spLocks noGrp="1"/>
          </p:cNvSpPr>
          <p:nvPr>
            <p:ph type="title"/>
          </p:nvPr>
        </p:nvSpPr>
        <p:spPr/>
        <p:txBody>
          <a:bodyPr/>
          <a:lstStyle/>
          <a:p>
            <a:r>
              <a:rPr lang="de-DE" dirty="0"/>
              <a:t>4) Off-set</a:t>
            </a:r>
          </a:p>
        </p:txBody>
      </p:sp>
      <p:sp>
        <p:nvSpPr>
          <p:cNvPr id="3" name="Inhaltsplatzhalter 2">
            <a:extLst>
              <a:ext uri="{FF2B5EF4-FFF2-40B4-BE49-F238E27FC236}">
                <a16:creationId xmlns:a16="http://schemas.microsoft.com/office/drawing/2014/main" id="{F2B7FFB9-2F37-44E3-B847-AD77A242E45A}"/>
              </a:ext>
            </a:extLst>
          </p:cNvPr>
          <p:cNvSpPr>
            <a:spLocks noGrp="1"/>
          </p:cNvSpPr>
          <p:nvPr>
            <p:ph idx="1"/>
          </p:nvPr>
        </p:nvSpPr>
        <p:spPr/>
        <p:txBody>
          <a:bodyPr/>
          <a:lstStyle/>
          <a:p>
            <a:pPr marL="0" indent="0">
              <a:buNone/>
            </a:pPr>
            <a:r>
              <a:rPr lang="de-DE" dirty="0"/>
              <a:t>Unter Off-set sind Ideen für Projekte zusammengefasst, die </a:t>
            </a:r>
          </a:p>
          <a:p>
            <a:r>
              <a:rPr lang="de-DE" dirty="0"/>
              <a:t>u.U. unsere eigenen Emissionen neutralisieren können (off-set), so dass wir in 2024 Carbon-neutral sind, und</a:t>
            </a:r>
          </a:p>
          <a:p>
            <a:r>
              <a:rPr lang="de-DE" dirty="0"/>
              <a:t>Projekte, mit denen wir sozial und umweltpolitisch ein Beispiel setzen können, </a:t>
            </a:r>
          </a:p>
          <a:p>
            <a:pPr lvl="1"/>
            <a:r>
              <a:rPr lang="de-DE" dirty="0"/>
              <a:t>was in sich selbst einen Wert hat</a:t>
            </a:r>
          </a:p>
          <a:p>
            <a:pPr lvl="1"/>
            <a:r>
              <a:rPr lang="de-DE" dirty="0"/>
              <a:t>Zu einer schnelleren Wende in der Gesellschaft führt und damit neue Chancen möglich macht, die finanziell genutzt werden können</a:t>
            </a:r>
          </a:p>
          <a:p>
            <a:pPr lvl="1"/>
            <a:r>
              <a:rPr lang="de-DE" dirty="0"/>
              <a:t>Für das Marketing benutzt werden kann</a:t>
            </a:r>
          </a:p>
        </p:txBody>
      </p:sp>
    </p:spTree>
    <p:extLst>
      <p:ext uri="{BB962C8B-B14F-4D97-AF65-F5344CB8AC3E}">
        <p14:creationId xmlns:p14="http://schemas.microsoft.com/office/powerpoint/2010/main" val="14167666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2060E-50BE-4E44-818F-DA7F2F8E0068}"/>
              </a:ext>
            </a:extLst>
          </p:cNvPr>
          <p:cNvSpPr>
            <a:spLocks noGrp="1"/>
          </p:cNvSpPr>
          <p:nvPr>
            <p:ph type="title"/>
          </p:nvPr>
        </p:nvSpPr>
        <p:spPr/>
        <p:txBody>
          <a:bodyPr/>
          <a:lstStyle/>
          <a:p>
            <a:pPr algn="ctr"/>
            <a:r>
              <a:rPr lang="de-DE" dirty="0"/>
              <a:t>Relevante Spenden - Beispiel: Trees.org</a:t>
            </a:r>
          </a:p>
        </p:txBody>
      </p:sp>
      <p:pic>
        <p:nvPicPr>
          <p:cNvPr id="4" name="Inhaltsplatzhalter 3">
            <a:extLst>
              <a:ext uri="{FF2B5EF4-FFF2-40B4-BE49-F238E27FC236}">
                <a16:creationId xmlns:a16="http://schemas.microsoft.com/office/drawing/2014/main" id="{82CE8C98-7938-4321-A9E5-34B70A9102BC}"/>
              </a:ext>
            </a:extLst>
          </p:cNvPr>
          <p:cNvPicPr>
            <a:picLocks noGrp="1" noChangeAspect="1"/>
          </p:cNvPicPr>
          <p:nvPr>
            <p:ph idx="1"/>
          </p:nvPr>
        </p:nvPicPr>
        <p:blipFill>
          <a:blip r:embed="rId2"/>
          <a:stretch>
            <a:fillRect/>
          </a:stretch>
        </p:blipFill>
        <p:spPr>
          <a:xfrm>
            <a:off x="1025912" y="1611389"/>
            <a:ext cx="5138916" cy="3308079"/>
          </a:xfrm>
          <a:prstGeom prst="rect">
            <a:avLst/>
          </a:prstGeom>
        </p:spPr>
      </p:pic>
      <p:pic>
        <p:nvPicPr>
          <p:cNvPr id="6" name="Grafik 5">
            <a:extLst>
              <a:ext uri="{FF2B5EF4-FFF2-40B4-BE49-F238E27FC236}">
                <a16:creationId xmlns:a16="http://schemas.microsoft.com/office/drawing/2014/main" id="{8089A557-ADC8-4035-A688-075F581CB796}"/>
              </a:ext>
            </a:extLst>
          </p:cNvPr>
          <p:cNvPicPr>
            <a:picLocks noChangeAspect="1"/>
          </p:cNvPicPr>
          <p:nvPr/>
        </p:nvPicPr>
        <p:blipFill>
          <a:blip r:embed="rId3"/>
          <a:stretch>
            <a:fillRect/>
          </a:stretch>
        </p:blipFill>
        <p:spPr>
          <a:xfrm>
            <a:off x="6352540" y="1611388"/>
            <a:ext cx="5542095" cy="3338297"/>
          </a:xfrm>
          <a:prstGeom prst="rect">
            <a:avLst/>
          </a:prstGeom>
        </p:spPr>
      </p:pic>
    </p:spTree>
    <p:extLst>
      <p:ext uri="{BB962C8B-B14F-4D97-AF65-F5344CB8AC3E}">
        <p14:creationId xmlns:p14="http://schemas.microsoft.com/office/powerpoint/2010/main" val="25262064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951A87D-7FFA-4697-AE0C-49A595EE79F2}"/>
              </a:ext>
            </a:extLst>
          </p:cNvPr>
          <p:cNvPicPr>
            <a:picLocks noChangeAspect="1"/>
          </p:cNvPicPr>
          <p:nvPr/>
        </p:nvPicPr>
        <p:blipFill>
          <a:blip r:embed="rId2"/>
          <a:stretch>
            <a:fillRect/>
          </a:stretch>
        </p:blipFill>
        <p:spPr>
          <a:xfrm>
            <a:off x="1046526" y="1206794"/>
            <a:ext cx="5354274" cy="4576972"/>
          </a:xfrm>
          <a:prstGeom prst="rect">
            <a:avLst/>
          </a:prstGeom>
        </p:spPr>
      </p:pic>
      <p:sp>
        <p:nvSpPr>
          <p:cNvPr id="9" name="Textfeld 8">
            <a:extLst>
              <a:ext uri="{FF2B5EF4-FFF2-40B4-BE49-F238E27FC236}">
                <a16:creationId xmlns:a16="http://schemas.microsoft.com/office/drawing/2014/main" id="{5E37951D-A6E4-45BB-AAB1-ABB15EE51C65}"/>
              </a:ext>
            </a:extLst>
          </p:cNvPr>
          <p:cNvSpPr txBox="1"/>
          <p:nvPr/>
        </p:nvSpPr>
        <p:spPr>
          <a:xfrm>
            <a:off x="972184" y="5783766"/>
            <a:ext cx="5835805" cy="861774"/>
          </a:xfrm>
          <a:prstGeom prst="rect">
            <a:avLst/>
          </a:prstGeom>
          <a:noFill/>
        </p:spPr>
        <p:txBody>
          <a:bodyPr wrap="square" rtlCol="0">
            <a:spAutoFit/>
          </a:bodyPr>
          <a:lstStyle/>
          <a:p>
            <a:r>
              <a:rPr lang="de-DE" sz="1600" u="sng" dirty="0">
                <a:hlinkClick r:id="rId3"/>
              </a:rPr>
              <a:t>https://www.theguardian.com/environment/2021/aug/17/mallorca-marine-reserve-boosts-wildlife-as-well-as-business-report-finds</a:t>
            </a:r>
            <a:endParaRPr lang="de-DE" sz="1600" dirty="0"/>
          </a:p>
          <a:p>
            <a:endParaRPr lang="de-DE" dirty="0"/>
          </a:p>
        </p:txBody>
      </p:sp>
      <p:sp>
        <p:nvSpPr>
          <p:cNvPr id="10" name="Textfeld 9">
            <a:extLst>
              <a:ext uri="{FF2B5EF4-FFF2-40B4-BE49-F238E27FC236}">
                <a16:creationId xmlns:a16="http://schemas.microsoft.com/office/drawing/2014/main" id="{80B78249-F954-42AC-B46D-0ED2CD763FFD}"/>
              </a:ext>
            </a:extLst>
          </p:cNvPr>
          <p:cNvSpPr txBox="1"/>
          <p:nvPr/>
        </p:nvSpPr>
        <p:spPr>
          <a:xfrm>
            <a:off x="2292590" y="505522"/>
            <a:ext cx="7069874" cy="369332"/>
          </a:xfrm>
          <a:prstGeom prst="rect">
            <a:avLst/>
          </a:prstGeom>
          <a:noFill/>
        </p:spPr>
        <p:txBody>
          <a:bodyPr wrap="square" rtlCol="0">
            <a:spAutoFit/>
          </a:bodyPr>
          <a:lstStyle/>
          <a:p>
            <a:pPr algn="ctr"/>
            <a:r>
              <a:rPr lang="de-DE" dirty="0"/>
              <a:t>Lokales Engagement</a:t>
            </a:r>
          </a:p>
        </p:txBody>
      </p:sp>
      <p:sp>
        <p:nvSpPr>
          <p:cNvPr id="11" name="Textfeld 10">
            <a:extLst>
              <a:ext uri="{FF2B5EF4-FFF2-40B4-BE49-F238E27FC236}">
                <a16:creationId xmlns:a16="http://schemas.microsoft.com/office/drawing/2014/main" id="{4F758EB7-7598-4733-9821-EA1325943C48}"/>
              </a:ext>
            </a:extLst>
          </p:cNvPr>
          <p:cNvSpPr txBox="1"/>
          <p:nvPr/>
        </p:nvSpPr>
        <p:spPr>
          <a:xfrm>
            <a:off x="7285463" y="1300976"/>
            <a:ext cx="4163122" cy="1200329"/>
          </a:xfrm>
          <a:prstGeom prst="rect">
            <a:avLst/>
          </a:prstGeom>
          <a:noFill/>
        </p:spPr>
        <p:txBody>
          <a:bodyPr wrap="square" rtlCol="0">
            <a:spAutoFit/>
          </a:bodyPr>
          <a:lstStyle/>
          <a:p>
            <a:r>
              <a:rPr lang="de-DE" dirty="0"/>
              <a:t>Fördert das Gute, kann u.U. zum Offset und Marketing benutzt werden.</a:t>
            </a:r>
          </a:p>
          <a:p>
            <a:endParaRPr lang="de-DE" dirty="0"/>
          </a:p>
          <a:p>
            <a:r>
              <a:rPr lang="de-DE" dirty="0" err="1"/>
              <a:t>Reach</a:t>
            </a:r>
            <a:r>
              <a:rPr lang="de-DE" dirty="0"/>
              <a:t> hier: Touristen weltweit.</a:t>
            </a:r>
          </a:p>
        </p:txBody>
      </p:sp>
    </p:spTree>
    <p:extLst>
      <p:ext uri="{BB962C8B-B14F-4D97-AF65-F5344CB8AC3E}">
        <p14:creationId xmlns:p14="http://schemas.microsoft.com/office/powerpoint/2010/main" val="37912861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27C827-C376-4BF1-BA47-EF125DAD83FD}"/>
              </a:ext>
            </a:extLst>
          </p:cNvPr>
          <p:cNvSpPr>
            <a:spLocks noGrp="1"/>
          </p:cNvSpPr>
          <p:nvPr>
            <p:ph type="title"/>
          </p:nvPr>
        </p:nvSpPr>
        <p:spPr/>
        <p:txBody>
          <a:bodyPr/>
          <a:lstStyle/>
          <a:p>
            <a:pPr algn="ctr"/>
            <a:r>
              <a:rPr lang="de-DE" dirty="0"/>
              <a:t>Als Teil einer Marketing Kampagne?</a:t>
            </a:r>
          </a:p>
        </p:txBody>
      </p:sp>
      <p:pic>
        <p:nvPicPr>
          <p:cNvPr id="4" name="Grafik 3">
            <a:extLst>
              <a:ext uri="{FF2B5EF4-FFF2-40B4-BE49-F238E27FC236}">
                <a16:creationId xmlns:a16="http://schemas.microsoft.com/office/drawing/2014/main" id="{BBB511AE-44F0-4B49-963A-B02427522D82}"/>
              </a:ext>
            </a:extLst>
          </p:cNvPr>
          <p:cNvPicPr>
            <a:picLocks noChangeAspect="1"/>
          </p:cNvPicPr>
          <p:nvPr/>
        </p:nvPicPr>
        <p:blipFill>
          <a:blip r:embed="rId2"/>
          <a:stretch>
            <a:fillRect/>
          </a:stretch>
        </p:blipFill>
        <p:spPr>
          <a:xfrm>
            <a:off x="3283220" y="2098288"/>
            <a:ext cx="4867275" cy="4267200"/>
          </a:xfrm>
          <a:prstGeom prst="rect">
            <a:avLst/>
          </a:prstGeom>
        </p:spPr>
      </p:pic>
    </p:spTree>
    <p:extLst>
      <p:ext uri="{BB962C8B-B14F-4D97-AF65-F5344CB8AC3E}">
        <p14:creationId xmlns:p14="http://schemas.microsoft.com/office/powerpoint/2010/main" val="6340632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70674F-045F-4AE9-9D86-341C365C32F9}"/>
              </a:ext>
            </a:extLst>
          </p:cNvPr>
          <p:cNvSpPr>
            <a:spLocks noGrp="1"/>
          </p:cNvSpPr>
          <p:nvPr>
            <p:ph type="title"/>
          </p:nvPr>
        </p:nvSpPr>
        <p:spPr/>
        <p:txBody>
          <a:bodyPr/>
          <a:lstStyle/>
          <a:p>
            <a:pPr algn="ctr"/>
            <a:r>
              <a:rPr lang="de-DE" dirty="0"/>
              <a:t>Finanzierung von lokalen Research Projekten,</a:t>
            </a:r>
            <a:br>
              <a:rPr lang="de-DE" dirty="0"/>
            </a:br>
            <a:r>
              <a:rPr lang="de-DE" dirty="0"/>
              <a:t>die globale Auswirkungen haben können</a:t>
            </a:r>
          </a:p>
        </p:txBody>
      </p:sp>
      <p:pic>
        <p:nvPicPr>
          <p:cNvPr id="4" name="Inhaltsplatzhalter 3">
            <a:extLst>
              <a:ext uri="{FF2B5EF4-FFF2-40B4-BE49-F238E27FC236}">
                <a16:creationId xmlns:a16="http://schemas.microsoft.com/office/drawing/2014/main" id="{4D2F4C87-1D3E-4B10-9D44-E62E8E8DB8CB}"/>
              </a:ext>
            </a:extLst>
          </p:cNvPr>
          <p:cNvPicPr>
            <a:picLocks noGrp="1" noChangeAspect="1"/>
          </p:cNvPicPr>
          <p:nvPr>
            <p:ph idx="1"/>
          </p:nvPr>
        </p:nvPicPr>
        <p:blipFill>
          <a:blip r:embed="rId2"/>
          <a:stretch>
            <a:fillRect/>
          </a:stretch>
        </p:blipFill>
        <p:spPr>
          <a:xfrm>
            <a:off x="2133600" y="1879042"/>
            <a:ext cx="7284999" cy="4613833"/>
          </a:xfrm>
          <a:prstGeom prst="rect">
            <a:avLst/>
          </a:prstGeom>
        </p:spPr>
      </p:pic>
    </p:spTree>
    <p:extLst>
      <p:ext uri="{BB962C8B-B14F-4D97-AF65-F5344CB8AC3E}">
        <p14:creationId xmlns:p14="http://schemas.microsoft.com/office/powerpoint/2010/main" val="41895404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8FEF45-FA0F-4DC4-9380-D16F0B215E02}"/>
              </a:ext>
            </a:extLst>
          </p:cNvPr>
          <p:cNvSpPr>
            <a:spLocks noGrp="1"/>
          </p:cNvSpPr>
          <p:nvPr>
            <p:ph type="title"/>
          </p:nvPr>
        </p:nvSpPr>
        <p:spPr/>
        <p:txBody>
          <a:bodyPr/>
          <a:lstStyle/>
          <a:p>
            <a:pPr algn="ctr"/>
            <a:r>
              <a:rPr lang="de-DE" dirty="0"/>
              <a:t>Mitgliedschaft könnte man recherchieren</a:t>
            </a:r>
          </a:p>
        </p:txBody>
      </p:sp>
      <p:pic>
        <p:nvPicPr>
          <p:cNvPr id="4" name="Grafik 3">
            <a:extLst>
              <a:ext uri="{FF2B5EF4-FFF2-40B4-BE49-F238E27FC236}">
                <a16:creationId xmlns:a16="http://schemas.microsoft.com/office/drawing/2014/main" id="{CDE3B85F-162F-40CA-95E4-DDC3785D1D38}"/>
              </a:ext>
            </a:extLst>
          </p:cNvPr>
          <p:cNvPicPr>
            <a:picLocks noChangeAspect="1"/>
          </p:cNvPicPr>
          <p:nvPr/>
        </p:nvPicPr>
        <p:blipFill>
          <a:blip r:embed="rId2"/>
          <a:stretch>
            <a:fillRect/>
          </a:stretch>
        </p:blipFill>
        <p:spPr>
          <a:xfrm>
            <a:off x="3028259" y="1690688"/>
            <a:ext cx="5133975" cy="4381500"/>
          </a:xfrm>
          <a:prstGeom prst="rect">
            <a:avLst/>
          </a:prstGeom>
        </p:spPr>
      </p:pic>
    </p:spTree>
    <p:extLst>
      <p:ext uri="{BB962C8B-B14F-4D97-AF65-F5344CB8AC3E}">
        <p14:creationId xmlns:p14="http://schemas.microsoft.com/office/powerpoint/2010/main" val="26806058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085418-D33D-4C56-83C5-EF1254ACFBA1}"/>
              </a:ext>
            </a:extLst>
          </p:cNvPr>
          <p:cNvSpPr>
            <a:spLocks noGrp="1"/>
          </p:cNvSpPr>
          <p:nvPr>
            <p:ph type="title"/>
          </p:nvPr>
        </p:nvSpPr>
        <p:spPr>
          <a:xfrm>
            <a:off x="1291683" y="2558198"/>
            <a:ext cx="10515600" cy="1325563"/>
          </a:xfrm>
        </p:spPr>
        <p:txBody>
          <a:bodyPr/>
          <a:lstStyle/>
          <a:p>
            <a:r>
              <a:rPr lang="de-DE" dirty="0"/>
              <a:t>Und nur zum </a:t>
            </a:r>
            <a:r>
              <a:rPr lang="de-DE" dirty="0" err="1"/>
              <a:t>Spass</a:t>
            </a:r>
            <a:r>
              <a:rPr lang="de-DE" dirty="0"/>
              <a:t>…</a:t>
            </a:r>
            <a:r>
              <a:rPr lang="de-DE" dirty="0" err="1"/>
              <a:t>the</a:t>
            </a:r>
            <a:r>
              <a:rPr lang="de-DE" dirty="0"/>
              <a:t> </a:t>
            </a:r>
            <a:r>
              <a:rPr lang="de-DE" dirty="0" err="1"/>
              <a:t>odd</a:t>
            </a:r>
            <a:r>
              <a:rPr lang="de-DE" dirty="0"/>
              <a:t> </a:t>
            </a:r>
            <a:r>
              <a:rPr lang="de-DE" dirty="0" err="1"/>
              <a:t>post</a:t>
            </a:r>
            <a:r>
              <a:rPr lang="de-DE" dirty="0"/>
              <a:t>…</a:t>
            </a:r>
          </a:p>
        </p:txBody>
      </p:sp>
    </p:spTree>
    <p:extLst>
      <p:ext uri="{BB962C8B-B14F-4D97-AF65-F5344CB8AC3E}">
        <p14:creationId xmlns:p14="http://schemas.microsoft.com/office/powerpoint/2010/main" val="26111386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2CF542E-AD2E-4302-877F-693E1AA2A3A3}"/>
              </a:ext>
            </a:extLst>
          </p:cNvPr>
          <p:cNvPicPr>
            <a:picLocks noChangeAspect="1"/>
          </p:cNvPicPr>
          <p:nvPr/>
        </p:nvPicPr>
        <p:blipFill>
          <a:blip r:embed="rId2"/>
          <a:stretch>
            <a:fillRect/>
          </a:stretch>
        </p:blipFill>
        <p:spPr>
          <a:xfrm>
            <a:off x="838200" y="1062529"/>
            <a:ext cx="4886325" cy="1552575"/>
          </a:xfrm>
          <a:prstGeom prst="rect">
            <a:avLst/>
          </a:prstGeom>
        </p:spPr>
      </p:pic>
      <p:sp>
        <p:nvSpPr>
          <p:cNvPr id="2" name="Titel 1">
            <a:extLst>
              <a:ext uri="{FF2B5EF4-FFF2-40B4-BE49-F238E27FC236}">
                <a16:creationId xmlns:a16="http://schemas.microsoft.com/office/drawing/2014/main" id="{69C814B0-81A3-49AD-A2D3-F3B65F8E5C6A}"/>
              </a:ext>
            </a:extLst>
          </p:cNvPr>
          <p:cNvSpPr>
            <a:spLocks noGrp="1"/>
          </p:cNvSpPr>
          <p:nvPr>
            <p:ph type="title"/>
          </p:nvPr>
        </p:nvSpPr>
        <p:spPr/>
        <p:txBody>
          <a:bodyPr/>
          <a:lstStyle/>
          <a:p>
            <a:pPr algn="ctr"/>
            <a:r>
              <a:rPr lang="de-DE" dirty="0"/>
              <a:t>Wieso? </a:t>
            </a:r>
          </a:p>
        </p:txBody>
      </p:sp>
      <p:pic>
        <p:nvPicPr>
          <p:cNvPr id="6" name="Grafik 5">
            <a:extLst>
              <a:ext uri="{FF2B5EF4-FFF2-40B4-BE49-F238E27FC236}">
                <a16:creationId xmlns:a16="http://schemas.microsoft.com/office/drawing/2014/main" id="{BF08326B-52C7-493E-85E0-49F82080CBEA}"/>
              </a:ext>
            </a:extLst>
          </p:cNvPr>
          <p:cNvPicPr>
            <a:picLocks noChangeAspect="1"/>
          </p:cNvPicPr>
          <p:nvPr/>
        </p:nvPicPr>
        <p:blipFill>
          <a:blip r:embed="rId3"/>
          <a:stretch>
            <a:fillRect/>
          </a:stretch>
        </p:blipFill>
        <p:spPr>
          <a:xfrm>
            <a:off x="8416863" y="3658230"/>
            <a:ext cx="3253848" cy="3008736"/>
          </a:xfrm>
          <a:prstGeom prst="rect">
            <a:avLst/>
          </a:prstGeom>
        </p:spPr>
      </p:pic>
      <p:sp>
        <p:nvSpPr>
          <p:cNvPr id="7" name="Textfeld 6">
            <a:extLst>
              <a:ext uri="{FF2B5EF4-FFF2-40B4-BE49-F238E27FC236}">
                <a16:creationId xmlns:a16="http://schemas.microsoft.com/office/drawing/2014/main" id="{543B7ED8-F157-423D-AA57-0E35D7876419}"/>
              </a:ext>
            </a:extLst>
          </p:cNvPr>
          <p:cNvSpPr txBox="1"/>
          <p:nvPr/>
        </p:nvSpPr>
        <p:spPr>
          <a:xfrm>
            <a:off x="6553525" y="4419235"/>
            <a:ext cx="1342909" cy="1200329"/>
          </a:xfrm>
          <a:prstGeom prst="rect">
            <a:avLst/>
          </a:prstGeom>
          <a:noFill/>
        </p:spPr>
        <p:txBody>
          <a:bodyPr wrap="square" rtlCol="0">
            <a:spAutoFit/>
          </a:bodyPr>
          <a:lstStyle/>
          <a:p>
            <a:r>
              <a:rPr lang="de-DE" dirty="0"/>
              <a:t>…und der Zug ist schon am Rollen…</a:t>
            </a:r>
          </a:p>
        </p:txBody>
      </p:sp>
      <p:pic>
        <p:nvPicPr>
          <p:cNvPr id="8" name="Grafik 7">
            <a:extLst>
              <a:ext uri="{FF2B5EF4-FFF2-40B4-BE49-F238E27FC236}">
                <a16:creationId xmlns:a16="http://schemas.microsoft.com/office/drawing/2014/main" id="{12CB4841-30A8-4AB6-B8C8-0277B9C65E72}"/>
              </a:ext>
            </a:extLst>
          </p:cNvPr>
          <p:cNvPicPr>
            <a:picLocks noChangeAspect="1"/>
          </p:cNvPicPr>
          <p:nvPr/>
        </p:nvPicPr>
        <p:blipFill>
          <a:blip r:embed="rId4"/>
          <a:stretch>
            <a:fillRect/>
          </a:stretch>
        </p:blipFill>
        <p:spPr>
          <a:xfrm>
            <a:off x="7562850" y="414338"/>
            <a:ext cx="1952625" cy="2552700"/>
          </a:xfrm>
          <a:prstGeom prst="rect">
            <a:avLst/>
          </a:prstGeom>
        </p:spPr>
      </p:pic>
      <p:sp>
        <p:nvSpPr>
          <p:cNvPr id="11" name="Textfeld 10">
            <a:extLst>
              <a:ext uri="{FF2B5EF4-FFF2-40B4-BE49-F238E27FC236}">
                <a16:creationId xmlns:a16="http://schemas.microsoft.com/office/drawing/2014/main" id="{0F5764C3-4E14-4ECF-9360-BC6DCCDA127C}"/>
              </a:ext>
            </a:extLst>
          </p:cNvPr>
          <p:cNvSpPr txBox="1"/>
          <p:nvPr/>
        </p:nvSpPr>
        <p:spPr>
          <a:xfrm>
            <a:off x="1032491" y="2884705"/>
            <a:ext cx="4252822" cy="2862322"/>
          </a:xfrm>
          <a:prstGeom prst="rect">
            <a:avLst/>
          </a:prstGeom>
          <a:noFill/>
        </p:spPr>
        <p:txBody>
          <a:bodyPr wrap="square" rtlCol="0">
            <a:spAutoFit/>
          </a:bodyPr>
          <a:lstStyle/>
          <a:p>
            <a:r>
              <a:rPr lang="de-DE" dirty="0"/>
              <a:t>Aber es gibt auch ein paar massive Chancen, denn was ist ein anderer Name für „Change“, oder „Veränderung“?</a:t>
            </a:r>
          </a:p>
          <a:p>
            <a:endParaRPr lang="de-DE" dirty="0"/>
          </a:p>
          <a:p>
            <a:endParaRPr lang="de-DE" dirty="0"/>
          </a:p>
          <a:p>
            <a:endParaRPr lang="de-DE" dirty="0"/>
          </a:p>
          <a:p>
            <a:endParaRPr lang="de-DE" dirty="0"/>
          </a:p>
          <a:p>
            <a:r>
              <a:rPr lang="de-DE" dirty="0"/>
              <a:t>Innovation…</a:t>
            </a:r>
          </a:p>
          <a:p>
            <a:endParaRPr lang="de-DE" dirty="0"/>
          </a:p>
          <a:p>
            <a:endParaRPr lang="de-DE" dirty="0"/>
          </a:p>
        </p:txBody>
      </p:sp>
      <p:pic>
        <p:nvPicPr>
          <p:cNvPr id="12" name="Grafik 11">
            <a:extLst>
              <a:ext uri="{FF2B5EF4-FFF2-40B4-BE49-F238E27FC236}">
                <a16:creationId xmlns:a16="http://schemas.microsoft.com/office/drawing/2014/main" id="{4D0277B8-0D7D-4DAF-BB45-48F2963FD33D}"/>
              </a:ext>
            </a:extLst>
          </p:cNvPr>
          <p:cNvPicPr>
            <a:picLocks noChangeAspect="1"/>
          </p:cNvPicPr>
          <p:nvPr/>
        </p:nvPicPr>
        <p:blipFill>
          <a:blip r:embed="rId5"/>
          <a:stretch>
            <a:fillRect/>
          </a:stretch>
        </p:blipFill>
        <p:spPr>
          <a:xfrm>
            <a:off x="2572477" y="4024823"/>
            <a:ext cx="3152048" cy="2134545"/>
          </a:xfrm>
          <a:prstGeom prst="rect">
            <a:avLst/>
          </a:prstGeom>
        </p:spPr>
      </p:pic>
      <p:cxnSp>
        <p:nvCxnSpPr>
          <p:cNvPr id="14" name="Gerade Verbindung mit Pfeil 13">
            <a:extLst>
              <a:ext uri="{FF2B5EF4-FFF2-40B4-BE49-F238E27FC236}">
                <a16:creationId xmlns:a16="http://schemas.microsoft.com/office/drawing/2014/main" id="{C937D0EC-7BB6-4D63-AA59-AC27720D5040}"/>
              </a:ext>
            </a:extLst>
          </p:cNvPr>
          <p:cNvCxnSpPr/>
          <p:nvPr/>
        </p:nvCxnSpPr>
        <p:spPr>
          <a:xfrm>
            <a:off x="6096000" y="1872597"/>
            <a:ext cx="13917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Verbinder: gewinkelt 15">
            <a:extLst>
              <a:ext uri="{FF2B5EF4-FFF2-40B4-BE49-F238E27FC236}">
                <a16:creationId xmlns:a16="http://schemas.microsoft.com/office/drawing/2014/main" id="{7AEDA269-D55B-47A3-9C1F-FD70E1B568FD}"/>
              </a:ext>
            </a:extLst>
          </p:cNvPr>
          <p:cNvCxnSpPr>
            <a:cxnSpLocks/>
            <a:stCxn id="8" idx="2"/>
          </p:cNvCxnSpPr>
          <p:nvPr/>
        </p:nvCxnSpPr>
        <p:spPr>
          <a:xfrm rot="5400000">
            <a:off x="6681260" y="1571095"/>
            <a:ext cx="461960" cy="3253847"/>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Gerade Verbindung mit Pfeil 18">
            <a:extLst>
              <a:ext uri="{FF2B5EF4-FFF2-40B4-BE49-F238E27FC236}">
                <a16:creationId xmlns:a16="http://schemas.microsoft.com/office/drawing/2014/main" id="{B5897F64-742C-42A2-85E4-021DD0922985}"/>
              </a:ext>
            </a:extLst>
          </p:cNvPr>
          <p:cNvCxnSpPr/>
          <p:nvPr/>
        </p:nvCxnSpPr>
        <p:spPr>
          <a:xfrm>
            <a:off x="1647645" y="4024823"/>
            <a:ext cx="0" cy="7110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0EA8A396-3702-4B25-8183-F17B489216C9}"/>
              </a:ext>
            </a:extLst>
          </p:cNvPr>
          <p:cNvCxnSpPr/>
          <p:nvPr/>
        </p:nvCxnSpPr>
        <p:spPr>
          <a:xfrm>
            <a:off x="5952226" y="5019399"/>
            <a:ext cx="457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Gerade Verbindung mit Pfeil 22">
            <a:extLst>
              <a:ext uri="{FF2B5EF4-FFF2-40B4-BE49-F238E27FC236}">
                <a16:creationId xmlns:a16="http://schemas.microsoft.com/office/drawing/2014/main" id="{48DC79AA-ECCF-41BB-9283-B6FF8C9027C4}"/>
              </a:ext>
            </a:extLst>
          </p:cNvPr>
          <p:cNvCxnSpPr/>
          <p:nvPr/>
        </p:nvCxnSpPr>
        <p:spPr>
          <a:xfrm>
            <a:off x="7763774" y="5019399"/>
            <a:ext cx="36230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09437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07A57D-9522-43B9-9926-0BC8ECC4E602}"/>
              </a:ext>
            </a:extLst>
          </p:cNvPr>
          <p:cNvSpPr>
            <a:spLocks noGrp="1"/>
          </p:cNvSpPr>
          <p:nvPr>
            <p:ph type="title"/>
          </p:nvPr>
        </p:nvSpPr>
        <p:spPr>
          <a:xfrm>
            <a:off x="838200" y="365126"/>
            <a:ext cx="10515600" cy="779734"/>
          </a:xfrm>
        </p:spPr>
        <p:txBody>
          <a:bodyPr>
            <a:normAutofit fontScale="90000"/>
          </a:bodyPr>
          <a:lstStyle/>
          <a:p>
            <a:pPr algn="ctr"/>
            <a:br>
              <a:rPr lang="de-DE" dirty="0"/>
            </a:br>
            <a:r>
              <a:rPr lang="de-DE" dirty="0"/>
              <a:t>Hanf Perücken für Englische Anwälte.</a:t>
            </a:r>
          </a:p>
        </p:txBody>
      </p:sp>
      <p:pic>
        <p:nvPicPr>
          <p:cNvPr id="4" name="Inhaltsplatzhalter 3">
            <a:extLst>
              <a:ext uri="{FF2B5EF4-FFF2-40B4-BE49-F238E27FC236}">
                <a16:creationId xmlns:a16="http://schemas.microsoft.com/office/drawing/2014/main" id="{35F12085-24D3-4F0D-9460-242811CAA5DF}"/>
              </a:ext>
            </a:extLst>
          </p:cNvPr>
          <p:cNvPicPr>
            <a:picLocks noGrp="1" noChangeAspect="1"/>
          </p:cNvPicPr>
          <p:nvPr>
            <p:ph idx="1"/>
          </p:nvPr>
        </p:nvPicPr>
        <p:blipFill>
          <a:blip r:embed="rId2"/>
          <a:stretch>
            <a:fillRect/>
          </a:stretch>
        </p:blipFill>
        <p:spPr>
          <a:xfrm>
            <a:off x="3687714" y="1639772"/>
            <a:ext cx="4311047" cy="4351338"/>
          </a:xfrm>
          <a:prstGeom prst="rect">
            <a:avLst/>
          </a:prstGeom>
        </p:spPr>
      </p:pic>
    </p:spTree>
    <p:extLst>
      <p:ext uri="{BB962C8B-B14F-4D97-AF65-F5344CB8AC3E}">
        <p14:creationId xmlns:p14="http://schemas.microsoft.com/office/powerpoint/2010/main" val="35656730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7C15E6-AD52-4BA9-BCB5-5F40EE26E19E}"/>
              </a:ext>
            </a:extLst>
          </p:cNvPr>
          <p:cNvSpPr>
            <a:spLocks noGrp="1"/>
          </p:cNvSpPr>
          <p:nvPr>
            <p:ph type="title"/>
          </p:nvPr>
        </p:nvSpPr>
        <p:spPr/>
        <p:txBody>
          <a:bodyPr/>
          <a:lstStyle/>
          <a:p>
            <a:pPr algn="ctr"/>
            <a:r>
              <a:rPr lang="de-DE" dirty="0"/>
              <a:t>Beispiel Energie</a:t>
            </a:r>
          </a:p>
        </p:txBody>
      </p:sp>
      <p:pic>
        <p:nvPicPr>
          <p:cNvPr id="4" name="Inhaltsplatzhalter 3">
            <a:extLst>
              <a:ext uri="{FF2B5EF4-FFF2-40B4-BE49-F238E27FC236}">
                <a16:creationId xmlns:a16="http://schemas.microsoft.com/office/drawing/2014/main" id="{33250E6B-A1E1-47EA-B5A9-1D66222E78EB}"/>
              </a:ext>
            </a:extLst>
          </p:cNvPr>
          <p:cNvPicPr>
            <a:picLocks noGrp="1" noChangeAspect="1"/>
          </p:cNvPicPr>
          <p:nvPr>
            <p:ph idx="1"/>
          </p:nvPr>
        </p:nvPicPr>
        <p:blipFill>
          <a:blip r:embed="rId2"/>
          <a:stretch>
            <a:fillRect/>
          </a:stretch>
        </p:blipFill>
        <p:spPr>
          <a:xfrm>
            <a:off x="838200" y="1847928"/>
            <a:ext cx="4640842" cy="4351338"/>
          </a:xfrm>
          <a:prstGeom prst="rect">
            <a:avLst/>
          </a:prstGeom>
        </p:spPr>
      </p:pic>
      <p:sp>
        <p:nvSpPr>
          <p:cNvPr id="5" name="Textfeld 4">
            <a:extLst>
              <a:ext uri="{FF2B5EF4-FFF2-40B4-BE49-F238E27FC236}">
                <a16:creationId xmlns:a16="http://schemas.microsoft.com/office/drawing/2014/main" id="{D813E62D-BBA3-4683-9A69-86E2981A7714}"/>
              </a:ext>
            </a:extLst>
          </p:cNvPr>
          <p:cNvSpPr txBox="1"/>
          <p:nvPr/>
        </p:nvSpPr>
        <p:spPr>
          <a:xfrm>
            <a:off x="5871783" y="2038438"/>
            <a:ext cx="5806069" cy="3970318"/>
          </a:xfrm>
          <a:prstGeom prst="rect">
            <a:avLst/>
          </a:prstGeom>
          <a:noFill/>
        </p:spPr>
        <p:txBody>
          <a:bodyPr wrap="square" rtlCol="0">
            <a:spAutoFit/>
          </a:bodyPr>
          <a:lstStyle/>
          <a:p>
            <a:pPr algn="just"/>
            <a:r>
              <a:rPr lang="de-DE" sz="1400" dirty="0"/>
              <a:t>Vor 30 Jahren wurden die Leute, die z.B. an Solar glaubten, belächelt. Experten schrieben in den Zeitungen, dass es noch mindestens 100 Jahre dauern würde, bis diese Technologie überhaupt möglich und rentabel würde.</a:t>
            </a:r>
          </a:p>
          <a:p>
            <a:pPr algn="just"/>
            <a:endParaRPr lang="de-DE" sz="1400" dirty="0"/>
          </a:p>
          <a:p>
            <a:pPr algn="just"/>
            <a:r>
              <a:rPr lang="de-DE" sz="1400" dirty="0"/>
              <a:t>Aber Technologie entwickelt sich exponentiell, während Menschen immer noch linear denken.</a:t>
            </a:r>
          </a:p>
          <a:p>
            <a:pPr algn="just"/>
            <a:endParaRPr lang="de-DE" sz="1400" dirty="0"/>
          </a:p>
          <a:p>
            <a:pPr algn="just"/>
            <a:r>
              <a:rPr lang="de-DE" sz="1400" dirty="0"/>
              <a:t>Der Vergleich von Solar und Öl heutzutage:</a:t>
            </a:r>
          </a:p>
          <a:p>
            <a:pPr algn="just"/>
            <a:endParaRPr lang="de-DE" sz="1400" dirty="0"/>
          </a:p>
          <a:p>
            <a:pPr algn="just"/>
            <a:r>
              <a:rPr lang="de-DE" sz="1400" dirty="0"/>
              <a:t>Für Öl braucht man Milliarden-teure Öl-</a:t>
            </a:r>
            <a:r>
              <a:rPr lang="de-DE" sz="1400" dirty="0" err="1"/>
              <a:t>Platformen</a:t>
            </a:r>
            <a:r>
              <a:rPr lang="de-DE" sz="1400" dirty="0"/>
              <a:t>, die öfters Menschenleben fordern, selbst wenn es keine Ölkatastrophen gibt, die ganze Industrien und Ökosysteme zerstören. Pipelines müssen gewartet werden, und Strafen gezahlt werden, wenn wieder etwas daneben geht.</a:t>
            </a:r>
          </a:p>
          <a:p>
            <a:pPr algn="just"/>
            <a:endParaRPr lang="de-DE" sz="1400" dirty="0"/>
          </a:p>
          <a:p>
            <a:pPr algn="just"/>
            <a:r>
              <a:rPr lang="de-DE" sz="1400" dirty="0"/>
              <a:t>Und Solar? Überspitzt gesagt, baut man die Anlage, und das war‘s dann. Man braucht nur noch ein paar Kabel, um sie ans Stromnetz anzuschließen, und die Sonne kommt gratis.</a:t>
            </a:r>
          </a:p>
          <a:p>
            <a:pPr algn="just"/>
            <a:endParaRPr lang="de-DE" sz="1400" dirty="0"/>
          </a:p>
        </p:txBody>
      </p:sp>
    </p:spTree>
    <p:extLst>
      <p:ext uri="{BB962C8B-B14F-4D97-AF65-F5344CB8AC3E}">
        <p14:creationId xmlns:p14="http://schemas.microsoft.com/office/powerpoint/2010/main" val="1368338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8BF8C2-3F55-46F2-9440-8563FA3792EF}"/>
              </a:ext>
            </a:extLst>
          </p:cNvPr>
          <p:cNvSpPr>
            <a:spLocks noGrp="1"/>
          </p:cNvSpPr>
          <p:nvPr>
            <p:ph type="title"/>
          </p:nvPr>
        </p:nvSpPr>
        <p:spPr>
          <a:xfrm>
            <a:off x="838200" y="425510"/>
            <a:ext cx="10515600" cy="1325563"/>
          </a:xfrm>
        </p:spPr>
        <p:txBody>
          <a:bodyPr/>
          <a:lstStyle/>
          <a:p>
            <a:pPr algn="ctr"/>
            <a:r>
              <a:rPr lang="de-DE" dirty="0" err="1"/>
              <a:t>Win-win</a:t>
            </a:r>
            <a:endParaRPr lang="de-DE" dirty="0"/>
          </a:p>
        </p:txBody>
      </p:sp>
      <p:sp>
        <p:nvSpPr>
          <p:cNvPr id="3" name="Inhaltsplatzhalter 2">
            <a:extLst>
              <a:ext uri="{FF2B5EF4-FFF2-40B4-BE49-F238E27FC236}">
                <a16:creationId xmlns:a16="http://schemas.microsoft.com/office/drawing/2014/main" id="{F7ED0DB1-8B97-4AD7-87D6-1934E3459B85}"/>
              </a:ext>
            </a:extLst>
          </p:cNvPr>
          <p:cNvSpPr>
            <a:spLocks noGrp="1"/>
          </p:cNvSpPr>
          <p:nvPr>
            <p:ph idx="1"/>
          </p:nvPr>
        </p:nvSpPr>
        <p:spPr/>
        <p:txBody>
          <a:bodyPr/>
          <a:lstStyle/>
          <a:p>
            <a:pPr marL="0" indent="0" algn="ctr">
              <a:buNone/>
            </a:pPr>
            <a:r>
              <a:rPr lang="de-DE" dirty="0"/>
              <a:t>Und es gibt noch ganz andere Möglichkeiten, </a:t>
            </a:r>
          </a:p>
          <a:p>
            <a:pPr marL="0" indent="0" algn="ctr">
              <a:buNone/>
            </a:pPr>
            <a:r>
              <a:rPr lang="de-DE" dirty="0"/>
              <a:t>denn plötzlich ist nicht nur das Geld, </a:t>
            </a:r>
          </a:p>
          <a:p>
            <a:pPr marL="0" indent="0" algn="ctr">
              <a:buNone/>
            </a:pPr>
            <a:r>
              <a:rPr lang="de-DE" dirty="0"/>
              <a:t>und das Interesse, </a:t>
            </a:r>
          </a:p>
          <a:p>
            <a:pPr marL="0" indent="0" algn="ctr">
              <a:buNone/>
            </a:pPr>
            <a:r>
              <a:rPr lang="de-DE" dirty="0"/>
              <a:t>sondern auch die Technologie vorhanden, </a:t>
            </a:r>
          </a:p>
          <a:p>
            <a:pPr marL="0" indent="0" algn="ctr">
              <a:buNone/>
            </a:pPr>
            <a:r>
              <a:rPr lang="de-DE" dirty="0"/>
              <a:t>um die vorhandenen Probleme zu lösen </a:t>
            </a:r>
          </a:p>
          <a:p>
            <a:pPr marL="0" indent="0" algn="ctr">
              <a:buNone/>
            </a:pPr>
            <a:r>
              <a:rPr lang="de-DE" dirty="0"/>
              <a:t>UND dabei einen Profit zu machen.</a:t>
            </a:r>
          </a:p>
          <a:p>
            <a:endParaRPr lang="de-DE" dirty="0"/>
          </a:p>
        </p:txBody>
      </p:sp>
    </p:spTree>
    <p:extLst>
      <p:ext uri="{BB962C8B-B14F-4D97-AF65-F5344CB8AC3E}">
        <p14:creationId xmlns:p14="http://schemas.microsoft.com/office/powerpoint/2010/main" val="33477404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07F41CBB-B10C-4F71-A04E-3941EDEE559A}"/>
              </a:ext>
            </a:extLst>
          </p:cNvPr>
          <p:cNvPicPr>
            <a:picLocks noChangeAspect="1"/>
          </p:cNvPicPr>
          <p:nvPr/>
        </p:nvPicPr>
        <p:blipFill>
          <a:blip r:embed="rId2"/>
          <a:stretch>
            <a:fillRect/>
          </a:stretch>
        </p:blipFill>
        <p:spPr>
          <a:xfrm rot="1385036">
            <a:off x="7671724" y="3044638"/>
            <a:ext cx="3605309" cy="2730887"/>
          </a:xfrm>
          <a:prstGeom prst="rect">
            <a:avLst/>
          </a:prstGeom>
        </p:spPr>
      </p:pic>
      <p:pic>
        <p:nvPicPr>
          <p:cNvPr id="8" name="Grafik 7">
            <a:extLst>
              <a:ext uri="{FF2B5EF4-FFF2-40B4-BE49-F238E27FC236}">
                <a16:creationId xmlns:a16="http://schemas.microsoft.com/office/drawing/2014/main" id="{7B58645D-C14D-4C69-893F-A3DF7BD93FE6}"/>
              </a:ext>
            </a:extLst>
          </p:cNvPr>
          <p:cNvPicPr>
            <a:picLocks noChangeAspect="1"/>
          </p:cNvPicPr>
          <p:nvPr/>
        </p:nvPicPr>
        <p:blipFill>
          <a:blip r:embed="rId3"/>
          <a:stretch>
            <a:fillRect/>
          </a:stretch>
        </p:blipFill>
        <p:spPr>
          <a:xfrm rot="1164798">
            <a:off x="4025558" y="1200860"/>
            <a:ext cx="3827626" cy="2934513"/>
          </a:xfrm>
          <a:prstGeom prst="rect">
            <a:avLst/>
          </a:prstGeom>
        </p:spPr>
      </p:pic>
      <p:sp>
        <p:nvSpPr>
          <p:cNvPr id="2" name="Titel 1">
            <a:extLst>
              <a:ext uri="{FF2B5EF4-FFF2-40B4-BE49-F238E27FC236}">
                <a16:creationId xmlns:a16="http://schemas.microsoft.com/office/drawing/2014/main" id="{6FB265A6-7361-40B9-A3D1-5B941089D66C}"/>
              </a:ext>
            </a:extLst>
          </p:cNvPr>
          <p:cNvSpPr>
            <a:spLocks noGrp="1"/>
          </p:cNvSpPr>
          <p:nvPr>
            <p:ph type="title"/>
          </p:nvPr>
        </p:nvSpPr>
        <p:spPr>
          <a:xfrm>
            <a:off x="890239" y="15545"/>
            <a:ext cx="10515600" cy="809052"/>
          </a:xfrm>
        </p:spPr>
        <p:txBody>
          <a:bodyPr/>
          <a:lstStyle/>
          <a:p>
            <a:pPr algn="ctr"/>
            <a:r>
              <a:rPr lang="de-DE" dirty="0"/>
              <a:t>Veganes Protein</a:t>
            </a:r>
          </a:p>
        </p:txBody>
      </p:sp>
      <p:pic>
        <p:nvPicPr>
          <p:cNvPr id="4" name="Inhaltsplatzhalter 3">
            <a:extLst>
              <a:ext uri="{FF2B5EF4-FFF2-40B4-BE49-F238E27FC236}">
                <a16:creationId xmlns:a16="http://schemas.microsoft.com/office/drawing/2014/main" id="{55ECC44F-F9F3-4B03-8B12-2944C40E92A0}"/>
              </a:ext>
            </a:extLst>
          </p:cNvPr>
          <p:cNvPicPr>
            <a:picLocks noGrp="1" noChangeAspect="1"/>
          </p:cNvPicPr>
          <p:nvPr>
            <p:ph idx="1"/>
          </p:nvPr>
        </p:nvPicPr>
        <p:blipFill>
          <a:blip r:embed="rId4"/>
          <a:stretch>
            <a:fillRect/>
          </a:stretch>
        </p:blipFill>
        <p:spPr>
          <a:xfrm rot="2007290">
            <a:off x="766687" y="750382"/>
            <a:ext cx="2618678" cy="2459238"/>
          </a:xfrm>
          <a:prstGeom prst="rect">
            <a:avLst/>
          </a:prstGeom>
        </p:spPr>
      </p:pic>
      <p:sp>
        <p:nvSpPr>
          <p:cNvPr id="5" name="Textfeld 4">
            <a:extLst>
              <a:ext uri="{FF2B5EF4-FFF2-40B4-BE49-F238E27FC236}">
                <a16:creationId xmlns:a16="http://schemas.microsoft.com/office/drawing/2014/main" id="{72AB4200-AD34-4B14-9038-B5BC23D9BFDA}"/>
              </a:ext>
            </a:extLst>
          </p:cNvPr>
          <p:cNvSpPr txBox="1"/>
          <p:nvPr/>
        </p:nvSpPr>
        <p:spPr>
          <a:xfrm>
            <a:off x="117366" y="5794711"/>
            <a:ext cx="9985918" cy="830997"/>
          </a:xfrm>
          <a:prstGeom prst="rect">
            <a:avLst/>
          </a:prstGeom>
          <a:noFill/>
        </p:spPr>
        <p:txBody>
          <a:bodyPr wrap="square" rtlCol="0">
            <a:spAutoFit/>
          </a:bodyPr>
          <a:lstStyle/>
          <a:p>
            <a:r>
              <a:rPr lang="de-DE" sz="1600" dirty="0"/>
              <a:t>Business in veganem Protein, sei es Eier, Fleisch oder Fisch, ist massiv am boomen. Während manche Alternativen noch klar identifizierbar sind, sind manche Fleisch-Alternativen tatsächlich nicht mehr, oder fast nicht mehr von „richtigem“ Fleisch zu unterscheiden. Der Burger von „</a:t>
            </a:r>
            <a:r>
              <a:rPr lang="de-DE" sz="1600" dirty="0" err="1"/>
              <a:t>Beyond</a:t>
            </a:r>
            <a:r>
              <a:rPr lang="de-DE" sz="1600" dirty="0"/>
              <a:t> Meat“ und das Hühnerfleisch von Goya sind 2 Beispiele.</a:t>
            </a:r>
          </a:p>
        </p:txBody>
      </p:sp>
      <p:pic>
        <p:nvPicPr>
          <p:cNvPr id="6" name="Grafik 5">
            <a:extLst>
              <a:ext uri="{FF2B5EF4-FFF2-40B4-BE49-F238E27FC236}">
                <a16:creationId xmlns:a16="http://schemas.microsoft.com/office/drawing/2014/main" id="{C1F3B558-D10C-42EA-B7CE-AB7F08D9CBAF}"/>
              </a:ext>
            </a:extLst>
          </p:cNvPr>
          <p:cNvPicPr>
            <a:picLocks noChangeAspect="1"/>
          </p:cNvPicPr>
          <p:nvPr/>
        </p:nvPicPr>
        <p:blipFill>
          <a:blip r:embed="rId5"/>
          <a:stretch>
            <a:fillRect/>
          </a:stretch>
        </p:blipFill>
        <p:spPr>
          <a:xfrm rot="20676919">
            <a:off x="7459970" y="863119"/>
            <a:ext cx="3186209" cy="2486493"/>
          </a:xfrm>
          <a:prstGeom prst="rect">
            <a:avLst/>
          </a:prstGeom>
        </p:spPr>
      </p:pic>
      <p:pic>
        <p:nvPicPr>
          <p:cNvPr id="7" name="Grafik 6">
            <a:extLst>
              <a:ext uri="{FF2B5EF4-FFF2-40B4-BE49-F238E27FC236}">
                <a16:creationId xmlns:a16="http://schemas.microsoft.com/office/drawing/2014/main" id="{967AB8F5-F4CE-4BC8-8A8F-835AD27D1468}"/>
              </a:ext>
            </a:extLst>
          </p:cNvPr>
          <p:cNvPicPr>
            <a:picLocks noChangeAspect="1"/>
          </p:cNvPicPr>
          <p:nvPr/>
        </p:nvPicPr>
        <p:blipFill>
          <a:blip r:embed="rId6"/>
          <a:stretch>
            <a:fillRect/>
          </a:stretch>
        </p:blipFill>
        <p:spPr>
          <a:xfrm rot="20453930">
            <a:off x="1414110" y="2449686"/>
            <a:ext cx="3335728" cy="2764452"/>
          </a:xfrm>
          <a:prstGeom prst="rect">
            <a:avLst/>
          </a:prstGeom>
        </p:spPr>
      </p:pic>
    </p:spTree>
    <p:extLst>
      <p:ext uri="{BB962C8B-B14F-4D97-AF65-F5344CB8AC3E}">
        <p14:creationId xmlns:p14="http://schemas.microsoft.com/office/powerpoint/2010/main" val="2254942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D491BCF5-06AA-428A-ACE4-D85C81C85262}"/>
              </a:ext>
            </a:extLst>
          </p:cNvPr>
          <p:cNvPicPr>
            <a:picLocks noChangeAspect="1"/>
          </p:cNvPicPr>
          <p:nvPr/>
        </p:nvPicPr>
        <p:blipFill>
          <a:blip r:embed="rId2"/>
          <a:stretch>
            <a:fillRect/>
          </a:stretch>
        </p:blipFill>
        <p:spPr>
          <a:xfrm>
            <a:off x="3872029" y="5310365"/>
            <a:ext cx="4066563" cy="1076916"/>
          </a:xfrm>
          <a:prstGeom prst="rect">
            <a:avLst/>
          </a:prstGeom>
        </p:spPr>
      </p:pic>
      <p:sp>
        <p:nvSpPr>
          <p:cNvPr id="2" name="Titel 1">
            <a:extLst>
              <a:ext uri="{FF2B5EF4-FFF2-40B4-BE49-F238E27FC236}">
                <a16:creationId xmlns:a16="http://schemas.microsoft.com/office/drawing/2014/main" id="{BCBC74BD-8C37-464B-A482-766EEA1C3D64}"/>
              </a:ext>
            </a:extLst>
          </p:cNvPr>
          <p:cNvSpPr>
            <a:spLocks noGrp="1"/>
          </p:cNvSpPr>
          <p:nvPr>
            <p:ph type="title"/>
          </p:nvPr>
        </p:nvSpPr>
        <p:spPr/>
        <p:txBody>
          <a:bodyPr/>
          <a:lstStyle/>
          <a:p>
            <a:pPr algn="ctr"/>
            <a:r>
              <a:rPr lang="de-DE" dirty="0"/>
              <a:t>„Clean Meat“</a:t>
            </a:r>
          </a:p>
        </p:txBody>
      </p:sp>
      <p:sp>
        <p:nvSpPr>
          <p:cNvPr id="3" name="Inhaltsplatzhalter 2">
            <a:extLst>
              <a:ext uri="{FF2B5EF4-FFF2-40B4-BE49-F238E27FC236}">
                <a16:creationId xmlns:a16="http://schemas.microsoft.com/office/drawing/2014/main" id="{E65D97DE-5694-4855-B033-C4E99CDB0DC9}"/>
              </a:ext>
            </a:extLst>
          </p:cNvPr>
          <p:cNvSpPr>
            <a:spLocks noGrp="1"/>
          </p:cNvSpPr>
          <p:nvPr>
            <p:ph idx="1"/>
          </p:nvPr>
        </p:nvSpPr>
        <p:spPr>
          <a:xfrm>
            <a:off x="6131669" y="1550561"/>
            <a:ext cx="5969620" cy="4351338"/>
          </a:xfrm>
        </p:spPr>
        <p:txBody>
          <a:bodyPr>
            <a:normAutofit fontScale="55000" lnSpcReduction="20000"/>
          </a:bodyPr>
          <a:lstStyle/>
          <a:p>
            <a:pPr marL="0" indent="0">
              <a:buNone/>
            </a:pPr>
            <a:r>
              <a:rPr lang="de-DE" dirty="0"/>
              <a:t>Auch „clean </a:t>
            </a:r>
            <a:r>
              <a:rPr lang="de-DE" dirty="0" err="1"/>
              <a:t>meat</a:t>
            </a:r>
            <a:r>
              <a:rPr lang="de-DE" dirty="0"/>
              <a:t>“, i.e. „richtiges“ Fleisch, das im Reagenzglas wächst, ist schon voll in der Entwicklung.</a:t>
            </a:r>
          </a:p>
          <a:p>
            <a:pPr marL="0" indent="0">
              <a:buNone/>
            </a:pPr>
            <a:r>
              <a:rPr lang="de-DE" dirty="0"/>
              <a:t>Die Vorteile sind vielfältig:</a:t>
            </a:r>
          </a:p>
          <a:p>
            <a:pPr marL="285750" indent="-285750"/>
            <a:r>
              <a:rPr lang="de-DE" dirty="0"/>
              <a:t>Krankheitserreger (e.g. </a:t>
            </a:r>
            <a:r>
              <a:rPr lang="de-DE" dirty="0" err="1"/>
              <a:t>mad</a:t>
            </a:r>
            <a:r>
              <a:rPr lang="de-DE" dirty="0"/>
              <a:t> </a:t>
            </a:r>
            <a:r>
              <a:rPr lang="de-DE" dirty="0" err="1"/>
              <a:t>cow</a:t>
            </a:r>
            <a:r>
              <a:rPr lang="de-DE" dirty="0"/>
              <a:t> </a:t>
            </a:r>
            <a:r>
              <a:rPr lang="de-DE" dirty="0" err="1"/>
              <a:t>disease</a:t>
            </a:r>
            <a:r>
              <a:rPr lang="de-DE" dirty="0"/>
              <a:t>) können praktisch ausgemerzt werden</a:t>
            </a:r>
          </a:p>
          <a:p>
            <a:pPr marL="285750" indent="-285750"/>
            <a:r>
              <a:rPr lang="de-DE" dirty="0"/>
              <a:t>Starke Reduzierung des Fettgehalts (was zur allgemeinen Verbesserung der Gesundheit der Bevölkerung und damit einer Reduzierung der Kosten für Krankenvorsorge führen kann)</a:t>
            </a:r>
          </a:p>
          <a:p>
            <a:pPr marL="285750" indent="-285750"/>
            <a:r>
              <a:rPr lang="de-DE" dirty="0"/>
              <a:t>Minimale oder keine Antibiotika bei der Tierhaltung wegen verbessertem Wohlbefinden (d.h. die Entwicklung resistenter Bakterien wird stark reduziert)</a:t>
            </a:r>
          </a:p>
          <a:p>
            <a:pPr marL="285750" indent="-285750"/>
            <a:r>
              <a:rPr lang="de-DE" dirty="0"/>
              <a:t>Reduzierung von CO2 Emissionen (Kuh „Emissionen“)</a:t>
            </a:r>
          </a:p>
          <a:p>
            <a:pPr marL="285750" indent="-285750"/>
            <a:r>
              <a:rPr lang="de-DE" dirty="0"/>
              <a:t>Auch bei „clean </a:t>
            </a:r>
            <a:r>
              <a:rPr lang="de-DE" dirty="0" err="1"/>
              <a:t>meat</a:t>
            </a:r>
            <a:r>
              <a:rPr lang="de-DE" dirty="0"/>
              <a:t>“ ist der Eingriff in das Wohlbefinden der Tiere minimal</a:t>
            </a:r>
          </a:p>
          <a:p>
            <a:pPr marL="285750" indent="-285750"/>
            <a:r>
              <a:rPr lang="de-DE" dirty="0"/>
              <a:t>Selbst wenn einem das Tierwohl egal ist – mit traditionellen Fleischproduktionsmethoden kann die wachsende Nachfrage im Mittelstand in Asien und Entwicklungsländern nicht gedeckt werden – mit effizienten Veganen/Clean Meat Alternativen im Endeffekt, wenn voll entwickelt, schon.</a:t>
            </a:r>
          </a:p>
          <a:p>
            <a:pPr marL="0" indent="0">
              <a:buNone/>
            </a:pPr>
            <a:endParaRPr lang="de-DE" dirty="0"/>
          </a:p>
        </p:txBody>
      </p:sp>
      <p:pic>
        <p:nvPicPr>
          <p:cNvPr id="4" name="Grafik 3">
            <a:extLst>
              <a:ext uri="{FF2B5EF4-FFF2-40B4-BE49-F238E27FC236}">
                <a16:creationId xmlns:a16="http://schemas.microsoft.com/office/drawing/2014/main" id="{BDDEE467-75BF-41DE-AB7F-3C4326C29762}"/>
              </a:ext>
            </a:extLst>
          </p:cNvPr>
          <p:cNvPicPr>
            <a:picLocks noChangeAspect="1"/>
          </p:cNvPicPr>
          <p:nvPr/>
        </p:nvPicPr>
        <p:blipFill>
          <a:blip r:embed="rId3"/>
          <a:stretch>
            <a:fillRect/>
          </a:stretch>
        </p:blipFill>
        <p:spPr>
          <a:xfrm rot="20509302">
            <a:off x="406823" y="329323"/>
            <a:ext cx="2434949" cy="2023608"/>
          </a:xfrm>
          <a:prstGeom prst="rect">
            <a:avLst/>
          </a:prstGeom>
        </p:spPr>
      </p:pic>
      <p:pic>
        <p:nvPicPr>
          <p:cNvPr id="5" name="Grafik 4">
            <a:extLst>
              <a:ext uri="{FF2B5EF4-FFF2-40B4-BE49-F238E27FC236}">
                <a16:creationId xmlns:a16="http://schemas.microsoft.com/office/drawing/2014/main" id="{81AB84C8-780B-41E7-B638-4C96C8FC23D7}"/>
              </a:ext>
            </a:extLst>
          </p:cNvPr>
          <p:cNvPicPr>
            <a:picLocks noChangeAspect="1"/>
          </p:cNvPicPr>
          <p:nvPr/>
        </p:nvPicPr>
        <p:blipFill>
          <a:blip r:embed="rId4"/>
          <a:stretch>
            <a:fillRect/>
          </a:stretch>
        </p:blipFill>
        <p:spPr>
          <a:xfrm rot="1059146">
            <a:off x="2843498" y="2001742"/>
            <a:ext cx="2903942" cy="2210464"/>
          </a:xfrm>
          <a:prstGeom prst="rect">
            <a:avLst/>
          </a:prstGeom>
        </p:spPr>
      </p:pic>
      <p:pic>
        <p:nvPicPr>
          <p:cNvPr id="6" name="Grafik 5">
            <a:extLst>
              <a:ext uri="{FF2B5EF4-FFF2-40B4-BE49-F238E27FC236}">
                <a16:creationId xmlns:a16="http://schemas.microsoft.com/office/drawing/2014/main" id="{405333CE-0C54-470D-AB65-83566095C3EF}"/>
              </a:ext>
            </a:extLst>
          </p:cNvPr>
          <p:cNvPicPr>
            <a:picLocks noChangeAspect="1"/>
          </p:cNvPicPr>
          <p:nvPr/>
        </p:nvPicPr>
        <p:blipFill>
          <a:blip r:embed="rId5"/>
          <a:stretch>
            <a:fillRect/>
          </a:stretch>
        </p:blipFill>
        <p:spPr>
          <a:xfrm>
            <a:off x="382584" y="4001294"/>
            <a:ext cx="3150141" cy="2443859"/>
          </a:xfrm>
          <a:prstGeom prst="rect">
            <a:avLst/>
          </a:prstGeom>
        </p:spPr>
      </p:pic>
    </p:spTree>
    <p:extLst>
      <p:ext uri="{BB962C8B-B14F-4D97-AF65-F5344CB8AC3E}">
        <p14:creationId xmlns:p14="http://schemas.microsoft.com/office/powerpoint/2010/main" val="1247188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57821F-BCCC-44E9-94E2-ADB3D910B229}"/>
              </a:ext>
            </a:extLst>
          </p:cNvPr>
          <p:cNvSpPr>
            <a:spLocks noGrp="1"/>
          </p:cNvSpPr>
          <p:nvPr>
            <p:ph type="title"/>
          </p:nvPr>
        </p:nvSpPr>
        <p:spPr/>
        <p:txBody>
          <a:bodyPr/>
          <a:lstStyle/>
          <a:p>
            <a:pPr algn="ctr"/>
            <a:r>
              <a:rPr lang="de-DE" dirty="0"/>
              <a:t>Nicht nur für Produzenten rentabel</a:t>
            </a:r>
          </a:p>
        </p:txBody>
      </p:sp>
      <p:pic>
        <p:nvPicPr>
          <p:cNvPr id="4" name="Inhaltsplatzhalter 3">
            <a:extLst>
              <a:ext uri="{FF2B5EF4-FFF2-40B4-BE49-F238E27FC236}">
                <a16:creationId xmlns:a16="http://schemas.microsoft.com/office/drawing/2014/main" id="{9875DE5D-82FF-46CE-B813-0CE589B0D4B0}"/>
              </a:ext>
            </a:extLst>
          </p:cNvPr>
          <p:cNvPicPr>
            <a:picLocks noGrp="1" noChangeAspect="1"/>
          </p:cNvPicPr>
          <p:nvPr>
            <p:ph idx="1"/>
          </p:nvPr>
        </p:nvPicPr>
        <p:blipFill>
          <a:blip r:embed="rId2"/>
          <a:stretch>
            <a:fillRect/>
          </a:stretch>
        </p:blipFill>
        <p:spPr>
          <a:xfrm rot="21344342">
            <a:off x="838200" y="1956788"/>
            <a:ext cx="5114925" cy="3895725"/>
          </a:xfrm>
          <a:prstGeom prst="rect">
            <a:avLst/>
          </a:prstGeom>
        </p:spPr>
      </p:pic>
      <p:pic>
        <p:nvPicPr>
          <p:cNvPr id="5" name="Grafik 4">
            <a:extLst>
              <a:ext uri="{FF2B5EF4-FFF2-40B4-BE49-F238E27FC236}">
                <a16:creationId xmlns:a16="http://schemas.microsoft.com/office/drawing/2014/main" id="{73B79FF6-93FE-4C8E-9BB8-935EEFBE5B39}"/>
              </a:ext>
            </a:extLst>
          </p:cNvPr>
          <p:cNvPicPr>
            <a:picLocks noChangeAspect="1"/>
          </p:cNvPicPr>
          <p:nvPr/>
        </p:nvPicPr>
        <p:blipFill>
          <a:blip r:embed="rId3"/>
          <a:stretch>
            <a:fillRect/>
          </a:stretch>
        </p:blipFill>
        <p:spPr>
          <a:xfrm rot="581331">
            <a:off x="6713035" y="2072127"/>
            <a:ext cx="4876800" cy="4057650"/>
          </a:xfrm>
          <a:prstGeom prst="rect">
            <a:avLst/>
          </a:prstGeom>
        </p:spPr>
      </p:pic>
    </p:spTree>
    <p:extLst>
      <p:ext uri="{BB962C8B-B14F-4D97-AF65-F5344CB8AC3E}">
        <p14:creationId xmlns:p14="http://schemas.microsoft.com/office/powerpoint/2010/main" val="38660911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FFA7B8-9713-40AF-934C-72E74A842AE1}"/>
              </a:ext>
            </a:extLst>
          </p:cNvPr>
          <p:cNvSpPr>
            <a:spLocks noGrp="1"/>
          </p:cNvSpPr>
          <p:nvPr>
            <p:ph type="title"/>
          </p:nvPr>
        </p:nvSpPr>
        <p:spPr/>
        <p:txBody>
          <a:bodyPr/>
          <a:lstStyle/>
          <a:p>
            <a:pPr algn="ctr"/>
            <a:r>
              <a:rPr lang="de-DE" dirty="0"/>
              <a:t>Private </a:t>
            </a:r>
            <a:r>
              <a:rPr lang="de-DE" dirty="0" err="1"/>
              <a:t>Catalysten</a:t>
            </a:r>
            <a:endParaRPr lang="de-DE" dirty="0"/>
          </a:p>
        </p:txBody>
      </p:sp>
      <p:sp>
        <p:nvSpPr>
          <p:cNvPr id="3" name="Inhaltsplatzhalter 2">
            <a:extLst>
              <a:ext uri="{FF2B5EF4-FFF2-40B4-BE49-F238E27FC236}">
                <a16:creationId xmlns:a16="http://schemas.microsoft.com/office/drawing/2014/main" id="{70A7838F-4737-4BD8-99CE-487705449698}"/>
              </a:ext>
            </a:extLst>
          </p:cNvPr>
          <p:cNvSpPr>
            <a:spLocks noGrp="1"/>
          </p:cNvSpPr>
          <p:nvPr>
            <p:ph idx="1"/>
          </p:nvPr>
        </p:nvSpPr>
        <p:spPr>
          <a:xfrm>
            <a:off x="6207513" y="1628078"/>
            <a:ext cx="4767146" cy="4351338"/>
          </a:xfrm>
        </p:spPr>
        <p:txBody>
          <a:bodyPr>
            <a:normAutofit fontScale="55000" lnSpcReduction="20000"/>
          </a:bodyPr>
          <a:lstStyle/>
          <a:p>
            <a:pPr marL="0" indent="0">
              <a:buNone/>
            </a:pPr>
            <a:r>
              <a:rPr lang="en-US" b="1" dirty="0">
                <a:highlight>
                  <a:srgbClr val="FFFF00"/>
                </a:highlight>
              </a:rPr>
              <a:t>Established in 2015 by Bill Gates </a:t>
            </a:r>
            <a:r>
              <a:rPr lang="en-US" b="1" dirty="0"/>
              <a:t>and a coalition of private investors concerned about the impacts of accelerating climate change, Breakthrough Energy supports the innovations that will lead the world to net-zero emissions.</a:t>
            </a:r>
          </a:p>
          <a:p>
            <a:pPr marL="0" indent="0">
              <a:buNone/>
            </a:pPr>
            <a:endParaRPr lang="en-US" dirty="0"/>
          </a:p>
          <a:p>
            <a:r>
              <a:rPr lang="en-US" dirty="0"/>
              <a:t>Catalyst will start by focusing on </a:t>
            </a:r>
            <a:r>
              <a:rPr lang="en-US" dirty="0">
                <a:highlight>
                  <a:srgbClr val="FFFF00"/>
                </a:highlight>
              </a:rPr>
              <a:t>four critical technologies for decarbonization: </a:t>
            </a:r>
          </a:p>
          <a:p>
            <a:r>
              <a:rPr lang="en-US" dirty="0">
                <a:highlight>
                  <a:srgbClr val="FFFF00"/>
                </a:highlight>
              </a:rPr>
              <a:t>Direct air capture (DAC)</a:t>
            </a:r>
          </a:p>
          <a:p>
            <a:r>
              <a:rPr lang="en-US" dirty="0">
                <a:highlight>
                  <a:srgbClr val="FFFF00"/>
                </a:highlight>
              </a:rPr>
              <a:t>Green hydrogen</a:t>
            </a:r>
          </a:p>
          <a:p>
            <a:r>
              <a:rPr lang="en-US" dirty="0">
                <a:highlight>
                  <a:srgbClr val="FFFF00"/>
                </a:highlight>
              </a:rPr>
              <a:t>Long-duration energy storage (LDS)</a:t>
            </a:r>
          </a:p>
          <a:p>
            <a:r>
              <a:rPr lang="en-US" dirty="0">
                <a:highlight>
                  <a:srgbClr val="FFFF00"/>
                </a:highlight>
              </a:rPr>
              <a:t>Sustainable aviation fuel (SAF)</a:t>
            </a:r>
          </a:p>
          <a:p>
            <a:r>
              <a:rPr lang="en-US" dirty="0"/>
              <a:t>These clean innovations have already proven their potential at a small scale, but right now, the timelines to go to commercial scale are still way too long. They are at the critical moment where an influx of capital can turn them into viable commercial products much more quickly. </a:t>
            </a:r>
          </a:p>
          <a:p>
            <a:endParaRPr lang="de-DE" dirty="0"/>
          </a:p>
        </p:txBody>
      </p:sp>
      <p:pic>
        <p:nvPicPr>
          <p:cNvPr id="4" name="Grafik 3">
            <a:extLst>
              <a:ext uri="{FF2B5EF4-FFF2-40B4-BE49-F238E27FC236}">
                <a16:creationId xmlns:a16="http://schemas.microsoft.com/office/drawing/2014/main" id="{57AEBC46-5C0E-42CC-9C73-FEF7B3F50303}"/>
              </a:ext>
            </a:extLst>
          </p:cNvPr>
          <p:cNvPicPr>
            <a:picLocks noChangeAspect="1"/>
          </p:cNvPicPr>
          <p:nvPr/>
        </p:nvPicPr>
        <p:blipFill>
          <a:blip r:embed="rId2"/>
          <a:stretch>
            <a:fillRect/>
          </a:stretch>
        </p:blipFill>
        <p:spPr>
          <a:xfrm>
            <a:off x="929632" y="1628078"/>
            <a:ext cx="3938831" cy="5118410"/>
          </a:xfrm>
          <a:prstGeom prst="rect">
            <a:avLst/>
          </a:prstGeom>
        </p:spPr>
      </p:pic>
    </p:spTree>
    <p:extLst>
      <p:ext uri="{BB962C8B-B14F-4D97-AF65-F5344CB8AC3E}">
        <p14:creationId xmlns:p14="http://schemas.microsoft.com/office/powerpoint/2010/main" val="2743724694"/>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1970</Words>
  <Application>Microsoft Office PowerPoint</Application>
  <PresentationFormat>Breitbild</PresentationFormat>
  <Paragraphs>118</Paragraphs>
  <Slides>30</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30</vt:i4>
      </vt:variant>
    </vt:vector>
  </HeadingPairs>
  <TitlesOfParts>
    <vt:vector size="34" baseType="lpstr">
      <vt:lpstr>Arial</vt:lpstr>
      <vt:lpstr>Calibri</vt:lpstr>
      <vt:lpstr>Calibri Light</vt:lpstr>
      <vt:lpstr>Office</vt:lpstr>
      <vt:lpstr>Nachhaltigkeit - Chancen </vt:lpstr>
      <vt:lpstr>Zunächst das finanziell relevanteste:  1) Investitionsmöglichkeiten</vt:lpstr>
      <vt:lpstr>Wieso? </vt:lpstr>
      <vt:lpstr>Beispiel Energie</vt:lpstr>
      <vt:lpstr>Win-win</vt:lpstr>
      <vt:lpstr>Veganes Protein</vt:lpstr>
      <vt:lpstr>„Clean Meat“</vt:lpstr>
      <vt:lpstr>Nicht nur für Produzenten rentabel</vt:lpstr>
      <vt:lpstr>Private Catalysten</vt:lpstr>
      <vt:lpstr>Elektrisch und Autonom</vt:lpstr>
      <vt:lpstr>Ersatz für Fleisch Nebenprodukte</vt:lpstr>
      <vt:lpstr>Schon existierende zuliefernde Industrien</vt:lpstr>
      <vt:lpstr>Ganz neue Wege, vorhandene Resourcen zu nutzen</vt:lpstr>
      <vt:lpstr>Neue Wege (2) - Recycling</vt:lpstr>
      <vt:lpstr>Neue Wege (3) - Vielleicht nicht unbedingt direkt anzuwenden…aber als Idee durchaus interessant.</vt:lpstr>
      <vt:lpstr>Ganz alte Wege, vorhandene Resourcen zu nutzen</vt:lpstr>
      <vt:lpstr>Ausgefallene Ideen mit neuen Applicationen:  Beispiel: Ausgestorbene Tiere wiederbeleben https://colossal.com </vt:lpstr>
      <vt:lpstr>Mehr Leads: Xprize – Gewinner, 2., und Zulieferer</vt:lpstr>
      <vt:lpstr>Singularity University win/win Situationen zwischen Mensch und Natur, wo auch Firmen richtig gut Profit machen können: https://www.su.org/blog/singularity-university-and-the-environment-global-grand-challenge</vt:lpstr>
      <vt:lpstr>3) Ideen für die IBB selbst</vt:lpstr>
      <vt:lpstr>Kollaborationen mit langjährigen Experten</vt:lpstr>
      <vt:lpstr>Begrünung, die man essen kann</vt:lpstr>
      <vt:lpstr>4) Off-set</vt:lpstr>
      <vt:lpstr>Relevante Spenden - Beispiel: Trees.org</vt:lpstr>
      <vt:lpstr>PowerPoint-Präsentation</vt:lpstr>
      <vt:lpstr>Als Teil einer Marketing Kampagne?</vt:lpstr>
      <vt:lpstr>Finanzierung von lokalen Research Projekten, die globale Auswirkungen haben können</vt:lpstr>
      <vt:lpstr>Mitgliedschaft könnte man recherchieren</vt:lpstr>
      <vt:lpstr>Und nur zum Spass…the odd post…</vt:lpstr>
      <vt:lpstr> Hanf Perücken für Englische Anwälte.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Nachhaltigkeit - Chancen</dc:title>
  <dc:creator>yc0rkpl@R0754.ADS.FIDUCIA.DE</dc:creator>
  <cp:lastModifiedBy>yc0rkpl</cp:lastModifiedBy>
  <cp:revision>68</cp:revision>
  <dcterms:created xsi:type="dcterms:W3CDTF">2021-10-07T06:30:09Z</dcterms:created>
  <dcterms:modified xsi:type="dcterms:W3CDTF">2022-09-05T09:18:52Z</dcterms:modified>
</cp:coreProperties>
</file>